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tif" ContentType="image/ti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1D77"/>
    <a:srgbClr val="FF7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3CBD5"/>
          </a:solidFill>
        </a:fill>
      </a:tcStyle>
    </a:wholeTbl>
    <a:band2H>
      <a:tcTxStyle/>
      <a:tcStyle>
        <a:tcBdr/>
        <a:fill>
          <a:solidFill>
            <a:srgbClr val="F2E7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BEECF"/>
          </a:solidFill>
        </a:fill>
      </a:tcStyle>
    </a:wholeTbl>
    <a:band2H>
      <a:tcTxStyle/>
      <a:tcStyle>
        <a:tcBdr/>
        <a:fill>
          <a:solidFill>
            <a:srgbClr val="EEF6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52"/>
    <p:restoredTop sz="94162" autoAdjust="0"/>
  </p:normalViewPr>
  <p:slideViewPr>
    <p:cSldViewPr snapToGrid="0">
      <p:cViewPr varScale="1">
        <p:scale>
          <a:sx n="77" d="100"/>
          <a:sy n="77" d="100"/>
        </p:scale>
        <p:origin x="955" y="4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9" name="Shape 6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075132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Tipp: </a:t>
            </a:r>
            <a:r>
              <a:rPr lang="en-GB" dirty="0" err="1"/>
              <a:t>Filmrezension</a:t>
            </a:r>
            <a:r>
              <a:rPr lang="en-GB" dirty="0"/>
              <a:t>, </a:t>
            </a:r>
            <a:r>
              <a:rPr lang="en-GB" dirty="0" err="1"/>
              <a:t>Unterrichtsmaterialien</a:t>
            </a:r>
            <a:r>
              <a:rPr lang="en-GB" dirty="0"/>
              <a:t>: S. 14</a:t>
            </a:r>
            <a:br>
              <a:rPr lang="en-GB" dirty="0"/>
            </a:br>
            <a:r>
              <a:rPr lang="en-GB" dirty="0"/>
              <a:t>Interview </a:t>
            </a:r>
            <a:r>
              <a:rPr lang="en-GB" dirty="0" err="1"/>
              <a:t>mit</a:t>
            </a:r>
            <a:r>
              <a:rPr lang="en-GB" dirty="0"/>
              <a:t> den </a:t>
            </a:r>
            <a:r>
              <a:rPr lang="en-GB" dirty="0" err="1"/>
              <a:t>Regisseur:innen</a:t>
            </a:r>
            <a:r>
              <a:rPr lang="en-GB" dirty="0"/>
              <a:t>: S. 25</a:t>
            </a: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92731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Tipp: </a:t>
            </a:r>
            <a:r>
              <a:rPr lang="en-GB" dirty="0" err="1"/>
              <a:t>Filmrezension</a:t>
            </a:r>
            <a:r>
              <a:rPr lang="en-GB" dirty="0"/>
              <a:t>, </a:t>
            </a:r>
            <a:r>
              <a:rPr lang="en-GB" dirty="0" err="1"/>
              <a:t>Unterrichtsmaterialien</a:t>
            </a:r>
            <a:r>
              <a:rPr lang="en-GB" dirty="0"/>
              <a:t>: S. 14</a:t>
            </a:r>
            <a:br>
              <a:rPr lang="en-GB" dirty="0"/>
            </a:br>
            <a:r>
              <a:rPr lang="en-GB" dirty="0"/>
              <a:t>Interview </a:t>
            </a:r>
            <a:r>
              <a:rPr lang="en-GB" dirty="0" err="1"/>
              <a:t>mit</a:t>
            </a:r>
            <a:r>
              <a:rPr lang="en-GB" dirty="0"/>
              <a:t> den </a:t>
            </a:r>
            <a:r>
              <a:rPr lang="en-GB" dirty="0" err="1"/>
              <a:t>Regisseur:innen</a:t>
            </a:r>
            <a:r>
              <a:rPr lang="en-GB" dirty="0"/>
              <a:t>: S. 25</a:t>
            </a: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5698253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Tipp: </a:t>
            </a:r>
            <a:r>
              <a:rPr lang="en-GB" dirty="0" err="1"/>
              <a:t>Filmrezension</a:t>
            </a:r>
            <a:r>
              <a:rPr lang="en-GB" dirty="0"/>
              <a:t>, </a:t>
            </a:r>
            <a:r>
              <a:rPr lang="en-GB" dirty="0" err="1"/>
              <a:t>Unterrichtsmaterialien</a:t>
            </a:r>
            <a:r>
              <a:rPr lang="en-GB" dirty="0"/>
              <a:t>: S. 14</a:t>
            </a:r>
            <a:br>
              <a:rPr lang="en-GB" dirty="0"/>
            </a:br>
            <a:r>
              <a:rPr lang="en-GB" dirty="0"/>
              <a:t>Interview </a:t>
            </a:r>
            <a:r>
              <a:rPr lang="en-GB" dirty="0" err="1"/>
              <a:t>mit</a:t>
            </a:r>
            <a:r>
              <a:rPr lang="en-GB" dirty="0"/>
              <a:t> den </a:t>
            </a:r>
            <a:r>
              <a:rPr lang="en-GB" dirty="0" err="1"/>
              <a:t>Regisseur:innen</a:t>
            </a:r>
            <a:r>
              <a:rPr lang="en-GB" dirty="0"/>
              <a:t>: S. 25</a:t>
            </a: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797933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epressionsliga.de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epressionsliga.de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epressionsliga.de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epressionsliga.de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epressionsliga.de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elfol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7" descr="Grafik 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20" y="56701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8515895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Rechteck 1"/>
          <p:cNvSpPr/>
          <p:nvPr/>
        </p:nvSpPr>
        <p:spPr>
          <a:xfrm>
            <a:off x="0" y="1118487"/>
            <a:ext cx="12192000" cy="58551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endParaRPr/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37599" y="6356350"/>
            <a:ext cx="260043" cy="28193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fol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7" descr="Grafik 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520" y="57590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85740" y="2790332"/>
            <a:ext cx="9282260" cy="2467468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 sz="28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indent="0" algn="ctr">
              <a:buClrTx/>
              <a:buSzTx/>
              <a:buFontTx/>
              <a:buNone/>
              <a:defRPr sz="28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indent="0" algn="ctr">
              <a:buClrTx/>
              <a:buSzTx/>
              <a:buFontTx/>
              <a:buNone/>
              <a:defRPr sz="28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indent="0" algn="ctr">
              <a:buClrTx/>
              <a:buSzTx/>
              <a:buFontTx/>
              <a:buNone/>
              <a:defRPr sz="28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indent="0" algn="ctr">
              <a:buClrTx/>
              <a:buSzTx/>
              <a:buFontTx/>
              <a:buNone/>
              <a:defRPr sz="28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Rechteck 1"/>
          <p:cNvSpPr/>
          <p:nvPr/>
        </p:nvSpPr>
        <p:spPr>
          <a:xfrm>
            <a:off x="-12703" y="2429"/>
            <a:ext cx="632304" cy="574721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37599" y="6356350"/>
            <a:ext cx="260043" cy="28193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-Text-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rafik 7" descr="Grafik 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420" y="57463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Title Text"/>
          <p:cNvSpPr txBox="1">
            <a:spLocks noGrp="1"/>
          </p:cNvSpPr>
          <p:nvPr>
            <p:ph type="title"/>
          </p:nvPr>
        </p:nvSpPr>
        <p:spPr>
          <a:xfrm>
            <a:off x="556180" y="365125"/>
            <a:ext cx="894604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43481" y="1711325"/>
            <a:ext cx="5616019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rafik 7" descr="Grafik 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" y="56447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Title Text"/>
          <p:cNvSpPr txBox="1">
            <a:spLocks noGrp="1"/>
          </p:cNvSpPr>
          <p:nvPr>
            <p:ph type="title"/>
          </p:nvPr>
        </p:nvSpPr>
        <p:spPr>
          <a:xfrm>
            <a:off x="556180" y="365125"/>
            <a:ext cx="8993176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-Fußzeile-Seitenzah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rafik 7" descr="Grafik 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80" y="56447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Title Text"/>
          <p:cNvSpPr txBox="1">
            <a:spLocks noGrp="1"/>
          </p:cNvSpPr>
          <p:nvPr>
            <p:ph type="title"/>
          </p:nvPr>
        </p:nvSpPr>
        <p:spPr>
          <a:xfrm>
            <a:off x="527901" y="365125"/>
            <a:ext cx="897432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https://depressionsliga.de/" TargetMode="Externa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7" descr="Grafik 7">
            <a:hlinkClick r:id="rId8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30420" y="57082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556178" y="365125"/>
            <a:ext cx="8936616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556178" y="1825625"/>
            <a:ext cx="10797624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614580" y="6356350"/>
            <a:ext cx="260042" cy="2819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1200">
                <a:solidFill>
                  <a:srgbClr val="888888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1pPr>
      <a:lvl2pPr marL="6858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2pPr>
      <a:lvl3pPr marL="1188719" marR="0" indent="-27431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3pPr>
      <a:lvl4pPr marL="1645920" marR="0" indent="-27431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4pPr>
      <a:lvl5pPr marL="2103120" marR="0" indent="-27432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5pPr>
      <a:lvl6pPr marL="25908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6pPr>
      <a:lvl7pPr marL="30480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7pPr>
      <a:lvl8pPr marL="35052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8pPr>
      <a:lvl9pPr marL="39624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9pPr>
    </p:bodyStyle>
    <p:other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jp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rezi.com/nzufvjtzytw8/die-formale-filmanalyse/" TargetMode="External"/><Relationship Id="rId2" Type="http://schemas.openxmlformats.org/officeDocument/2006/relationships/hyperlink" Target="https://www.br.de/alphalernen/faecher/deutsch/filme-sprache-geraeusche100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lmz-bw.de/fileadmin/user_upload/Downloads/Handouts/reader-filmanalyse.pdf" TargetMode="External"/><Relationship Id="rId5" Type="http://schemas.openxmlformats.org/officeDocument/2006/relationships/hyperlink" Target="https://doi.org/10.1007/978-3-658-10729-1_16" TargetMode="External"/><Relationship Id="rId4" Type="http://schemas.openxmlformats.org/officeDocument/2006/relationships/hyperlink" Target="https://fiktionfetzt.blog/2020/02/23/die-stimme-im-hintergrund-filmmusik-und-wie-sie-uns-beeinflusst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vimeo.com/820856566/6126fc62e2?share=copy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ILMANALYSE"/>
          <p:cNvSpPr txBox="1"/>
          <p:nvPr/>
        </p:nvSpPr>
        <p:spPr>
          <a:xfrm>
            <a:off x="3339073" y="5859781"/>
            <a:ext cx="5582614" cy="984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8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>
                <a:solidFill>
                  <a:srgbClr val="AF1D77"/>
                </a:solidFill>
              </a:rPr>
              <a:t>FILMANALYSE</a:t>
            </a:r>
          </a:p>
        </p:txBody>
      </p:sp>
      <p:sp>
        <p:nvSpPr>
          <p:cNvPr id="7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57580" y="6356350"/>
            <a:ext cx="159153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</a:t>
            </a:fld>
            <a:endParaRPr dirty="0"/>
          </a:p>
        </p:txBody>
      </p:sp>
      <p:pic>
        <p:nvPicPr>
          <p:cNvPr id="3" name="Grafik 2" descr="Ein Bild, das Text, Fahrzeug, Landfahrzeug, Rad enthält.&#10;&#10;Automatisch generierte Beschreibung">
            <a:extLst>
              <a:ext uri="{FF2B5EF4-FFF2-40B4-BE49-F238E27FC236}">
                <a16:creationId xmlns:a16="http://schemas.microsoft.com/office/drawing/2014/main" id="{C6D7B6C4-138A-67F8-EE60-A551208865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167" b="61481" l="24630" r="76852">
                        <a14:foregroundMark x1="22927" y1="28753" x2="22698" y2="29646"/>
                        <a14:foregroundMark x1="25424" y1="19013" x2="23854" y2="25138"/>
                        <a14:foregroundMark x1="24765" y1="32403" x2="29781" y2="32735"/>
                        <a14:foregroundMark x1="63299" y1="33443" x2="70475" y2="33765"/>
                        <a14:foregroundMark x1="75278" y1="19221" x2="75278" y2="18204"/>
                        <a14:foregroundMark x1="75278" y1="21611" x2="75278" y2="21256"/>
                        <a14:foregroundMark x1="75278" y1="24955" x2="75278" y2="24780"/>
                        <a14:foregroundMark x1="75278" y1="29528" x2="75278" y2="28529"/>
                        <a14:foregroundMark x1="33241" y1="58148" x2="39537" y2="61481"/>
                        <a14:foregroundMark x1="39537" y1="61481" x2="33519" y2="58519"/>
                        <a14:foregroundMark x1="34444" y1="61111" x2="34722" y2="61204"/>
                        <a14:foregroundMark x1="33889" y1="59815" x2="35185" y2="61111"/>
                        <a14:foregroundMark x1="67037" y1="60463" x2="66852" y2="60278"/>
                        <a14:foregroundMark x1="64537" y1="61204" x2="64537" y2="61296"/>
                        <a14:backgroundMark x1="72407" y1="12130" x2="16019" y2="12870"/>
                        <a14:backgroundMark x1="16019" y1="12870" x2="13426" y2="23333"/>
                        <a14:backgroundMark x1="13426" y1="23333" x2="52500" y2="37500"/>
                        <a14:backgroundMark x1="52500" y1="37500" x2="77222" y2="38148"/>
                        <a14:backgroundMark x1="77222" y1="38148" x2="82407" y2="28426"/>
                        <a14:backgroundMark x1="82407" y1="28426" x2="77315" y2="15463"/>
                        <a14:backgroundMark x1="77315" y1="15463" x2="71204" y2="10833"/>
                        <a14:backgroundMark x1="71204" y1="10833" x2="69815" y2="10741"/>
                        <a14:backgroundMark x1="28611" y1="11852" x2="17037" y2="25370"/>
                        <a14:backgroundMark x1="17037" y1="25370" x2="24815" y2="35741"/>
                        <a14:backgroundMark x1="24815" y1="35741" x2="36019" y2="32222"/>
                        <a14:backgroundMark x1="36019" y1="32222" x2="35648" y2="16296"/>
                        <a14:backgroundMark x1="35648" y1="16296" x2="30278" y2="8611"/>
                        <a14:backgroundMark x1="30278" y1="8611" x2="25185" y2="9907"/>
                        <a14:backgroundMark x1="78241" y1="13426" x2="33704" y2="20741"/>
                        <a14:backgroundMark x1="33704" y1="20741" x2="33241" y2="34352"/>
                        <a14:backgroundMark x1="33241" y1="34352" x2="78796" y2="38519"/>
                        <a14:backgroundMark x1="78796" y1="38519" x2="83056" y2="29352"/>
                        <a14:backgroundMark x1="83056" y1="29352" x2="79167" y2="20648"/>
                        <a14:backgroundMark x1="79167" y1="20648" x2="69907" y2="12222"/>
                        <a14:backgroundMark x1="69815" y1="12407" x2="63426" y2="16574"/>
                        <a14:backgroundMark x1="63426" y1="16574" x2="61574" y2="24630"/>
                        <a14:backgroundMark x1="61574" y1="24630" x2="77500" y2="22963"/>
                        <a14:backgroundMark x1="77500" y1="22963" x2="69815" y2="13056"/>
                        <a14:backgroundMark x1="69815" y1="13056" x2="65000" y2="14074"/>
                        <a14:backgroundMark x1="74630" y1="13426" x2="66204" y2="26019"/>
                        <a14:backgroundMark x1="66204" y1="26019" x2="73981" y2="31389"/>
                        <a14:backgroundMark x1="73981" y1="31389" x2="81944" y2="28796"/>
                        <a14:backgroundMark x1="81944" y1="28796" x2="69352" y2="12870"/>
                        <a14:backgroundMark x1="79074" y1="38611" x2="22778" y2="39815"/>
                        <a14:backgroundMark x1="22778" y1="39815" x2="21574" y2="19352"/>
                        <a14:backgroundMark x1="21574" y1="19352" x2="46667" y2="8241"/>
                        <a14:backgroundMark x1="46667" y1="8241" x2="80000" y2="5278"/>
                        <a14:backgroundMark x1="80000" y1="5278" x2="87685" y2="9352"/>
                        <a14:backgroundMark x1="87685" y1="9352" x2="79259" y2="38611"/>
                        <a14:backgroundMark x1="77037" y1="36111" x2="38796" y2="33148"/>
                        <a14:backgroundMark x1="38796" y1="33148" x2="54352" y2="23426"/>
                        <a14:backgroundMark x1="54352" y1="23426" x2="80648" y2="27593"/>
                        <a14:backgroundMark x1="80648" y1="27593" x2="82130" y2="36111"/>
                        <a14:backgroundMark x1="82130" y1="36111" x2="75833" y2="34352"/>
                        <a14:backgroundMark x1="63704" y1="37407" x2="79074" y2="32407"/>
                        <a14:backgroundMark x1="79074" y1="32407" x2="60648" y2="28611"/>
                        <a14:backgroundMark x1="60648" y1="28611" x2="53611" y2="34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26" t="40776" r="18741" b="38112"/>
          <a:stretch/>
        </p:blipFill>
        <p:spPr>
          <a:xfrm>
            <a:off x="2918460" y="3033891"/>
            <a:ext cx="4480560" cy="1447872"/>
          </a:xfrm>
          <a:prstGeom prst="rect">
            <a:avLst/>
          </a:prstGeom>
        </p:spPr>
      </p:pic>
      <p:pic>
        <p:nvPicPr>
          <p:cNvPr id="5" name="Grafik 4" descr="Ein Bild, das Text, Fahrzeug, Landfahrzeug, Rad enthält.&#10;&#10;Automatisch generierte Beschreibung">
            <a:extLst>
              <a:ext uri="{FF2B5EF4-FFF2-40B4-BE49-F238E27FC236}">
                <a16:creationId xmlns:a16="http://schemas.microsoft.com/office/drawing/2014/main" id="{30C2C834-AB38-8B4C-6F19-14746309320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55" b="65333"/>
          <a:stretch/>
        </p:blipFill>
        <p:spPr>
          <a:xfrm>
            <a:off x="3535680" y="1409184"/>
            <a:ext cx="5151120" cy="1087513"/>
          </a:xfrm>
          <a:prstGeom prst="rect">
            <a:avLst/>
          </a:prstGeom>
        </p:spPr>
      </p:pic>
      <p:sp>
        <p:nvSpPr>
          <p:cNvPr id="71" name="Film Strip"/>
          <p:cNvSpPr/>
          <p:nvPr/>
        </p:nvSpPr>
        <p:spPr>
          <a:xfrm>
            <a:off x="3048643" y="307866"/>
            <a:ext cx="6105517" cy="52699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7" y="0"/>
                </a:moveTo>
                <a:cubicBezTo>
                  <a:pt x="249" y="0"/>
                  <a:pt x="0" y="296"/>
                  <a:pt x="0" y="663"/>
                </a:cubicBezTo>
                <a:lnTo>
                  <a:pt x="0" y="20939"/>
                </a:lnTo>
                <a:cubicBezTo>
                  <a:pt x="0" y="21306"/>
                  <a:pt x="249" y="21600"/>
                  <a:pt x="557" y="21600"/>
                </a:cubicBezTo>
                <a:lnTo>
                  <a:pt x="21045" y="21600"/>
                </a:lnTo>
                <a:cubicBezTo>
                  <a:pt x="21353" y="21600"/>
                  <a:pt x="21600" y="21306"/>
                  <a:pt x="21600" y="20939"/>
                </a:cubicBezTo>
                <a:lnTo>
                  <a:pt x="21600" y="657"/>
                </a:lnTo>
                <a:cubicBezTo>
                  <a:pt x="21600" y="297"/>
                  <a:pt x="21353" y="0"/>
                  <a:pt x="21045" y="0"/>
                </a:cubicBezTo>
                <a:lnTo>
                  <a:pt x="557" y="0"/>
                </a:lnTo>
                <a:close/>
                <a:moveTo>
                  <a:pt x="1733" y="1317"/>
                </a:moveTo>
                <a:lnTo>
                  <a:pt x="3352" y="1317"/>
                </a:lnTo>
                <a:lnTo>
                  <a:pt x="3352" y="3246"/>
                </a:lnTo>
                <a:lnTo>
                  <a:pt x="1733" y="3246"/>
                </a:lnTo>
                <a:lnTo>
                  <a:pt x="1733" y="1317"/>
                </a:lnTo>
                <a:close/>
                <a:moveTo>
                  <a:pt x="5863" y="1317"/>
                </a:moveTo>
                <a:lnTo>
                  <a:pt x="7482" y="1317"/>
                </a:lnTo>
                <a:lnTo>
                  <a:pt x="7482" y="3246"/>
                </a:lnTo>
                <a:lnTo>
                  <a:pt x="5863" y="3246"/>
                </a:lnTo>
                <a:lnTo>
                  <a:pt x="5863" y="1317"/>
                </a:lnTo>
                <a:close/>
                <a:moveTo>
                  <a:pt x="9993" y="1317"/>
                </a:moveTo>
                <a:lnTo>
                  <a:pt x="11612" y="1317"/>
                </a:lnTo>
                <a:lnTo>
                  <a:pt x="11612" y="3246"/>
                </a:lnTo>
                <a:lnTo>
                  <a:pt x="9993" y="3246"/>
                </a:lnTo>
                <a:lnTo>
                  <a:pt x="9993" y="1317"/>
                </a:lnTo>
                <a:close/>
                <a:moveTo>
                  <a:pt x="14123" y="1317"/>
                </a:moveTo>
                <a:lnTo>
                  <a:pt x="15742" y="1317"/>
                </a:lnTo>
                <a:lnTo>
                  <a:pt x="15742" y="3246"/>
                </a:lnTo>
                <a:lnTo>
                  <a:pt x="14123" y="3246"/>
                </a:lnTo>
                <a:lnTo>
                  <a:pt x="14123" y="1317"/>
                </a:lnTo>
                <a:close/>
                <a:moveTo>
                  <a:pt x="18253" y="1317"/>
                </a:moveTo>
                <a:lnTo>
                  <a:pt x="19872" y="1317"/>
                </a:lnTo>
                <a:lnTo>
                  <a:pt x="19872" y="3246"/>
                </a:lnTo>
                <a:lnTo>
                  <a:pt x="18253" y="3246"/>
                </a:lnTo>
                <a:lnTo>
                  <a:pt x="18253" y="1317"/>
                </a:lnTo>
                <a:close/>
                <a:moveTo>
                  <a:pt x="1733" y="4563"/>
                </a:moveTo>
                <a:lnTo>
                  <a:pt x="19872" y="4563"/>
                </a:lnTo>
                <a:lnTo>
                  <a:pt x="19872" y="17031"/>
                </a:lnTo>
                <a:lnTo>
                  <a:pt x="1733" y="17031"/>
                </a:lnTo>
                <a:lnTo>
                  <a:pt x="1733" y="4563"/>
                </a:lnTo>
                <a:close/>
                <a:moveTo>
                  <a:pt x="1733" y="18348"/>
                </a:moveTo>
                <a:lnTo>
                  <a:pt x="3352" y="18348"/>
                </a:lnTo>
                <a:lnTo>
                  <a:pt x="3352" y="20276"/>
                </a:lnTo>
                <a:lnTo>
                  <a:pt x="1733" y="20276"/>
                </a:lnTo>
                <a:lnTo>
                  <a:pt x="1733" y="18348"/>
                </a:lnTo>
                <a:close/>
                <a:moveTo>
                  <a:pt x="5863" y="18348"/>
                </a:moveTo>
                <a:lnTo>
                  <a:pt x="7482" y="18348"/>
                </a:lnTo>
                <a:lnTo>
                  <a:pt x="7482" y="20276"/>
                </a:lnTo>
                <a:lnTo>
                  <a:pt x="5863" y="20276"/>
                </a:lnTo>
                <a:lnTo>
                  <a:pt x="5863" y="18348"/>
                </a:lnTo>
                <a:close/>
                <a:moveTo>
                  <a:pt x="9993" y="18348"/>
                </a:moveTo>
                <a:lnTo>
                  <a:pt x="11612" y="18348"/>
                </a:lnTo>
                <a:lnTo>
                  <a:pt x="11612" y="20276"/>
                </a:lnTo>
                <a:lnTo>
                  <a:pt x="9993" y="20276"/>
                </a:lnTo>
                <a:lnTo>
                  <a:pt x="9993" y="18348"/>
                </a:lnTo>
                <a:close/>
                <a:moveTo>
                  <a:pt x="14123" y="18348"/>
                </a:moveTo>
                <a:lnTo>
                  <a:pt x="15742" y="18348"/>
                </a:lnTo>
                <a:lnTo>
                  <a:pt x="15742" y="20276"/>
                </a:lnTo>
                <a:lnTo>
                  <a:pt x="14123" y="20276"/>
                </a:lnTo>
                <a:lnTo>
                  <a:pt x="14123" y="18348"/>
                </a:lnTo>
                <a:close/>
                <a:moveTo>
                  <a:pt x="18253" y="18348"/>
                </a:moveTo>
                <a:lnTo>
                  <a:pt x="19872" y="18348"/>
                </a:lnTo>
                <a:lnTo>
                  <a:pt x="19872" y="20276"/>
                </a:lnTo>
                <a:lnTo>
                  <a:pt x="18253" y="20276"/>
                </a:lnTo>
                <a:lnTo>
                  <a:pt x="18253" y="18348"/>
                </a:lnTo>
                <a:close/>
              </a:path>
            </a:pathLst>
          </a:custGeom>
          <a:solidFill>
            <a:schemeClr val="tx1"/>
          </a:solidFill>
          <a:ln w="25400">
            <a:noFill/>
          </a:ln>
        </p:spPr>
        <p:txBody>
          <a:bodyPr lIns="45718" tIns="45718" rIns="45718" bIns="45718" anchor="ctr"/>
          <a:lstStyle/>
          <a:p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Line"/>
          <p:cNvSpPr/>
          <p:nvPr/>
        </p:nvSpPr>
        <p:spPr>
          <a:xfrm flipH="1">
            <a:off x="5970043" y="1899440"/>
            <a:ext cx="1" cy="5022197"/>
          </a:xfrm>
          <a:prstGeom prst="line">
            <a:avLst/>
          </a:prstGeom>
          <a:ln w="254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20" name="Titel 2"/>
          <p:cNvSpPr txBox="1"/>
          <p:nvPr/>
        </p:nvSpPr>
        <p:spPr>
          <a:xfrm>
            <a:off x="1303194" y="-10066"/>
            <a:ext cx="958561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>
            <a:lvl1pPr algn="ctr">
              <a:lnSpc>
                <a:spcPct val="90000"/>
              </a:lnSpc>
              <a:defRPr sz="30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3c - Tongestaltung</a:t>
            </a:r>
          </a:p>
        </p:txBody>
      </p:sp>
      <p:sp>
        <p:nvSpPr>
          <p:cNvPr id="221" name="Untertitel 1"/>
          <p:cNvSpPr txBox="1"/>
          <p:nvPr/>
        </p:nvSpPr>
        <p:spPr>
          <a:xfrm>
            <a:off x="857703" y="2338666"/>
            <a:ext cx="4930805" cy="8579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spcBef>
                <a:spcPts val="1000"/>
              </a:spcBef>
              <a:defRPr sz="14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>
                <a:latin typeface="Montserrat Medium"/>
                <a:ea typeface="Montserrat Medium"/>
                <a:cs typeface="Montserrat Medium"/>
                <a:sym typeface="Montserrat Medium"/>
              </a:rPr>
              <a:t>Illustration</a:t>
            </a:r>
            <a:br/>
            <a:br/>
            <a:r>
              <a:t>Die Musik begleitet die Stimmung in einer Szene</a:t>
            </a:r>
          </a:p>
        </p:txBody>
      </p:sp>
      <p:sp>
        <p:nvSpPr>
          <p:cNvPr id="222" name="Untertitel 1"/>
          <p:cNvSpPr txBox="1"/>
          <p:nvPr/>
        </p:nvSpPr>
        <p:spPr>
          <a:xfrm>
            <a:off x="894686" y="3592801"/>
            <a:ext cx="5082109" cy="1083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spcBef>
                <a:spcPts val="1000"/>
              </a:spcBef>
              <a:defRPr sz="14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>
                <a:latin typeface="Montserrat Medium"/>
                <a:ea typeface="Montserrat Medium"/>
                <a:cs typeface="Montserrat Medium"/>
                <a:sym typeface="Montserrat Medium"/>
              </a:rPr>
              <a:t>Pointierung</a:t>
            </a:r>
            <a:br>
              <a:rPr>
                <a:latin typeface="Montserrat Medium"/>
                <a:ea typeface="Montserrat Medium"/>
                <a:cs typeface="Montserrat Medium"/>
                <a:sym typeface="Montserrat Medium"/>
              </a:rPr>
            </a:br>
            <a:br>
              <a:rPr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t>Kurze Momente der Handlung werden mit passenden musikalischen Signalen unterlegt</a:t>
            </a:r>
          </a:p>
        </p:txBody>
      </p:sp>
      <p:sp>
        <p:nvSpPr>
          <p:cNvPr id="223" name="Untertitel 1"/>
          <p:cNvSpPr txBox="1"/>
          <p:nvPr/>
        </p:nvSpPr>
        <p:spPr>
          <a:xfrm>
            <a:off x="857703" y="4819239"/>
            <a:ext cx="4930805" cy="11918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spcBef>
                <a:spcPts val="1000"/>
              </a:spcBef>
              <a:defRPr sz="14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>
                <a:latin typeface="Montserrat Medium"/>
                <a:ea typeface="Montserrat Medium"/>
                <a:cs typeface="Montserrat Medium"/>
                <a:sym typeface="Montserrat Medium"/>
              </a:rPr>
              <a:t>Kontrapunkt</a:t>
            </a:r>
            <a:br/>
            <a:br/>
            <a:r>
              <a:t>Die Musik vermittelt eine gegensätzliches Gefühl zum Bild</a:t>
            </a:r>
          </a:p>
        </p:txBody>
      </p:sp>
      <p:sp>
        <p:nvSpPr>
          <p:cNvPr id="224" name="Line"/>
          <p:cNvSpPr/>
          <p:nvPr/>
        </p:nvSpPr>
        <p:spPr>
          <a:xfrm>
            <a:off x="-27059" y="1138903"/>
            <a:ext cx="12246117" cy="1"/>
          </a:xfrm>
          <a:prstGeom prst="line">
            <a:avLst/>
          </a:prstGeom>
          <a:ln w="889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pSp>
        <p:nvGrpSpPr>
          <p:cNvPr id="227" name="Group"/>
          <p:cNvGrpSpPr/>
          <p:nvPr/>
        </p:nvGrpSpPr>
        <p:grpSpPr>
          <a:xfrm>
            <a:off x="2196146" y="1524809"/>
            <a:ext cx="7799708" cy="544648"/>
            <a:chOff x="0" y="0"/>
            <a:chExt cx="7799706" cy="544646"/>
          </a:xfrm>
        </p:grpSpPr>
        <p:sp>
          <p:nvSpPr>
            <p:cNvPr id="225" name="Rounded Rectangle"/>
            <p:cNvSpPr/>
            <p:nvPr/>
          </p:nvSpPr>
          <p:spPr>
            <a:xfrm>
              <a:off x="0" y="0"/>
              <a:ext cx="7799707" cy="544647"/>
            </a:xfrm>
            <a:prstGeom prst="roundRect">
              <a:avLst>
                <a:gd name="adj" fmla="val 31936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226" name="Untertitel 1"/>
            <p:cNvSpPr txBox="1"/>
            <p:nvPr/>
          </p:nvSpPr>
          <p:spPr>
            <a:xfrm>
              <a:off x="36951" y="65547"/>
              <a:ext cx="7725805" cy="4135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>
              <a:lvl1pPr algn="ctr">
                <a:lnSpc>
                  <a:spcPct val="90000"/>
                </a:lnSpc>
                <a:spcBef>
                  <a:spcPts val="1000"/>
                </a:spcBef>
                <a:defRPr sz="1900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Worauf könnt ihr bei der Musik achten?</a:t>
              </a:r>
            </a:p>
          </p:txBody>
        </p:sp>
      </p:grpSp>
      <p:sp>
        <p:nvSpPr>
          <p:cNvPr id="228" name="Untertitel 1"/>
          <p:cNvSpPr txBox="1"/>
          <p:nvPr/>
        </p:nvSpPr>
        <p:spPr>
          <a:xfrm>
            <a:off x="6119022" y="4819239"/>
            <a:ext cx="5574440" cy="14629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spcBef>
                <a:spcPts val="1000"/>
              </a:spcBef>
              <a:defRPr sz="14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dirty="0" err="1">
                <a:latin typeface="Montserrat Medium"/>
                <a:ea typeface="Montserrat Medium"/>
                <a:cs typeface="Montserrat Medium"/>
                <a:sym typeface="Montserrat Medium"/>
              </a:rPr>
              <a:t>Auditiver</a:t>
            </a:r>
            <a:r>
              <a:rPr dirty="0">
                <a:latin typeface="Montserrat Medium"/>
                <a:ea typeface="Montserrat Medium"/>
                <a:cs typeface="Montserrat Medium"/>
                <a:sym typeface="Montserrat Medium"/>
              </a:rPr>
              <a:t> Kuleshov </a:t>
            </a:r>
            <a:r>
              <a:rPr dirty="0" err="1">
                <a:latin typeface="Montserrat Medium"/>
                <a:ea typeface="Montserrat Medium"/>
                <a:cs typeface="Montserrat Medium"/>
                <a:sym typeface="Montserrat Medium"/>
              </a:rPr>
              <a:t>Effekt</a:t>
            </a:r>
            <a:br>
              <a:rPr dirty="0">
                <a:latin typeface="Montserrat Medium"/>
                <a:ea typeface="Montserrat Medium"/>
                <a:cs typeface="Montserrat Medium"/>
                <a:sym typeface="Montserrat Medium"/>
              </a:rPr>
            </a:br>
            <a:br>
              <a:rPr dirty="0"/>
            </a:br>
            <a:r>
              <a:rPr dirty="0" err="1"/>
              <a:t>Wird</a:t>
            </a:r>
            <a:r>
              <a:rPr dirty="0"/>
              <a:t> </a:t>
            </a:r>
            <a:r>
              <a:rPr lang="de-DE" dirty="0"/>
              <a:t>dieselbe</a:t>
            </a:r>
            <a:r>
              <a:rPr dirty="0"/>
              <a:t> </a:t>
            </a:r>
            <a:r>
              <a:rPr dirty="0" err="1"/>
              <a:t>Einstellung</a:t>
            </a:r>
            <a:r>
              <a:rPr dirty="0"/>
              <a:t> </a:t>
            </a:r>
            <a:r>
              <a:rPr dirty="0" err="1"/>
              <a:t>mit</a:t>
            </a:r>
            <a:r>
              <a:rPr dirty="0"/>
              <a:t> dem </a:t>
            </a:r>
            <a:r>
              <a:rPr dirty="0" err="1"/>
              <a:t>selben</a:t>
            </a:r>
            <a:r>
              <a:rPr dirty="0"/>
              <a:t> </a:t>
            </a:r>
            <a:r>
              <a:rPr dirty="0" err="1"/>
              <a:t>Gesichtsausdruck</a:t>
            </a:r>
            <a:r>
              <a:rPr dirty="0"/>
              <a:t> </a:t>
            </a:r>
            <a:r>
              <a:rPr dirty="0" err="1"/>
              <a:t>mit</a:t>
            </a:r>
            <a:r>
              <a:rPr dirty="0"/>
              <a:t> </a:t>
            </a:r>
            <a:r>
              <a:rPr dirty="0" err="1"/>
              <a:t>jeweils</a:t>
            </a:r>
            <a:r>
              <a:rPr dirty="0"/>
              <a:t> </a:t>
            </a:r>
            <a:r>
              <a:rPr dirty="0" err="1"/>
              <a:t>anderer</a:t>
            </a:r>
            <a:r>
              <a:rPr dirty="0"/>
              <a:t> Musik </a:t>
            </a:r>
            <a:r>
              <a:rPr dirty="0" err="1"/>
              <a:t>unterlegt</a:t>
            </a:r>
            <a:r>
              <a:rPr dirty="0"/>
              <a:t>, </a:t>
            </a:r>
            <a:r>
              <a:rPr dirty="0" err="1"/>
              <a:t>wirkt</a:t>
            </a:r>
            <a:r>
              <a:rPr dirty="0"/>
              <a:t> die Person </a:t>
            </a:r>
            <a:r>
              <a:rPr dirty="0" err="1"/>
              <a:t>anders</a:t>
            </a:r>
            <a:r>
              <a:rPr dirty="0"/>
              <a:t> auf die </a:t>
            </a:r>
            <a:r>
              <a:rPr dirty="0" err="1"/>
              <a:t>Zuschauenden</a:t>
            </a:r>
            <a:r>
              <a:rPr dirty="0"/>
              <a:t>, </a:t>
            </a:r>
            <a:r>
              <a:rPr dirty="0" err="1"/>
              <a:t>z.B.</a:t>
            </a:r>
            <a:r>
              <a:rPr dirty="0"/>
              <a:t> </a:t>
            </a:r>
            <a:r>
              <a:rPr dirty="0" err="1"/>
              <a:t>traurig</a:t>
            </a:r>
            <a:r>
              <a:rPr dirty="0"/>
              <a:t> </a:t>
            </a:r>
            <a:r>
              <a:rPr dirty="0" err="1"/>
              <a:t>oder</a:t>
            </a:r>
            <a:r>
              <a:rPr dirty="0"/>
              <a:t> </a:t>
            </a:r>
            <a:r>
              <a:rPr dirty="0" err="1"/>
              <a:t>fröhlich</a:t>
            </a:r>
            <a:endParaRPr dirty="0"/>
          </a:p>
        </p:txBody>
      </p:sp>
      <p:sp>
        <p:nvSpPr>
          <p:cNvPr id="229" name="Untertitel 1"/>
          <p:cNvSpPr txBox="1"/>
          <p:nvPr/>
        </p:nvSpPr>
        <p:spPr>
          <a:xfrm>
            <a:off x="6154318" y="2338666"/>
            <a:ext cx="5244269" cy="1083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spcBef>
                <a:spcPts val="1000"/>
              </a:spcBef>
              <a:defRPr sz="14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>
                <a:latin typeface="Montserrat Medium"/>
                <a:ea typeface="Montserrat Medium"/>
                <a:cs typeface="Montserrat Medium"/>
                <a:sym typeface="Montserrat Medium"/>
              </a:rPr>
              <a:t>Akustische Klammer</a:t>
            </a:r>
            <a:br/>
            <a:br/>
            <a:r>
              <a:t>Die Musik verbindet eine Montagesequenz oder eine Szene mit einer anderen</a:t>
            </a:r>
          </a:p>
        </p:txBody>
      </p:sp>
      <p:sp>
        <p:nvSpPr>
          <p:cNvPr id="230" name="Untertitel 1"/>
          <p:cNvSpPr txBox="1"/>
          <p:nvPr/>
        </p:nvSpPr>
        <p:spPr>
          <a:xfrm>
            <a:off x="6119022" y="3514633"/>
            <a:ext cx="5314860" cy="12117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spcBef>
                <a:spcPts val="1000"/>
              </a:spcBef>
              <a:defRPr sz="14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dirty="0" err="1">
                <a:latin typeface="Montserrat Medium"/>
                <a:ea typeface="Montserrat Medium"/>
                <a:cs typeface="Montserrat Medium"/>
                <a:sym typeface="Montserrat Medium"/>
              </a:rPr>
              <a:t>Leitmotive</a:t>
            </a:r>
            <a:br>
              <a:rPr dirty="0"/>
            </a:br>
            <a:br>
              <a:rPr dirty="0"/>
            </a:br>
            <a:r>
              <a:rPr dirty="0" err="1"/>
              <a:t>Kompositionen</a:t>
            </a:r>
            <a:r>
              <a:rPr lang="de-DE" dirty="0"/>
              <a:t>,</a:t>
            </a:r>
            <a:r>
              <a:rPr dirty="0"/>
              <a:t> die in </a:t>
            </a:r>
            <a:r>
              <a:rPr dirty="0" err="1"/>
              <a:t>Variationen</a:t>
            </a:r>
            <a:r>
              <a:rPr dirty="0"/>
              <a:t> </a:t>
            </a:r>
            <a:r>
              <a:rPr dirty="0" err="1"/>
              <a:t>im</a:t>
            </a:r>
            <a:r>
              <a:rPr dirty="0"/>
              <a:t> Film </a:t>
            </a:r>
            <a:r>
              <a:rPr dirty="0" err="1"/>
              <a:t>wiederkehren</a:t>
            </a:r>
            <a:r>
              <a:rPr dirty="0"/>
              <a:t> und </a:t>
            </a:r>
            <a:r>
              <a:rPr dirty="0" err="1"/>
              <a:t>ihn</a:t>
            </a:r>
            <a:r>
              <a:rPr dirty="0"/>
              <a:t> </a:t>
            </a:r>
            <a:r>
              <a:rPr dirty="0" err="1"/>
              <a:t>oder</a:t>
            </a:r>
            <a:r>
              <a:rPr dirty="0"/>
              <a:t> seine </a:t>
            </a:r>
            <a:r>
              <a:rPr dirty="0" err="1"/>
              <a:t>Figuren</a:t>
            </a:r>
            <a:r>
              <a:rPr dirty="0"/>
              <a:t> </a:t>
            </a:r>
            <a:r>
              <a:rPr dirty="0" err="1"/>
              <a:t>wiedererkennbar</a:t>
            </a:r>
            <a:r>
              <a:rPr dirty="0"/>
              <a:t> </a:t>
            </a:r>
            <a:r>
              <a:rPr dirty="0" err="1"/>
              <a:t>machen</a:t>
            </a:r>
            <a:endParaRPr dirty="0"/>
          </a:p>
        </p:txBody>
      </p:sp>
      <p:sp>
        <p:nvSpPr>
          <p:cNvPr id="231" name="Line"/>
          <p:cNvSpPr/>
          <p:nvPr/>
        </p:nvSpPr>
        <p:spPr>
          <a:xfrm>
            <a:off x="-194764" y="3436751"/>
            <a:ext cx="12581528" cy="1"/>
          </a:xfrm>
          <a:prstGeom prst="line">
            <a:avLst/>
          </a:prstGeom>
          <a:ln w="254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2" name="Line"/>
          <p:cNvSpPr/>
          <p:nvPr/>
        </p:nvSpPr>
        <p:spPr>
          <a:xfrm>
            <a:off x="-68808" y="4713660"/>
            <a:ext cx="12369492" cy="1"/>
          </a:xfrm>
          <a:prstGeom prst="line">
            <a:avLst/>
          </a:prstGeom>
          <a:ln w="254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3" name="Music Note"/>
          <p:cNvSpPr/>
          <p:nvPr/>
        </p:nvSpPr>
        <p:spPr>
          <a:xfrm>
            <a:off x="3575527" y="183123"/>
            <a:ext cx="380502" cy="6977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73" h="21355" extrusionOk="0">
                <a:moveTo>
                  <a:pt x="10381" y="0"/>
                </a:moveTo>
                <a:lnTo>
                  <a:pt x="10381" y="16548"/>
                </a:lnTo>
                <a:cubicBezTo>
                  <a:pt x="9873" y="16331"/>
                  <a:pt x="9239" y="16170"/>
                  <a:pt x="8472" y="16089"/>
                </a:cubicBezTo>
                <a:cubicBezTo>
                  <a:pt x="8110" y="16051"/>
                  <a:pt x="7736" y="16033"/>
                  <a:pt x="7360" y="16032"/>
                </a:cubicBezTo>
                <a:cubicBezTo>
                  <a:pt x="4729" y="16024"/>
                  <a:pt x="1880" y="16887"/>
                  <a:pt x="617" y="18145"/>
                </a:cubicBezTo>
                <a:cubicBezTo>
                  <a:pt x="-827" y="19583"/>
                  <a:pt x="349" y="20994"/>
                  <a:pt x="3242" y="21297"/>
                </a:cubicBezTo>
                <a:cubicBezTo>
                  <a:pt x="6135" y="21600"/>
                  <a:pt x="9653" y="20681"/>
                  <a:pt x="11096" y="19243"/>
                </a:cubicBezTo>
                <a:cubicBezTo>
                  <a:pt x="11465" y="18876"/>
                  <a:pt x="11662" y="18511"/>
                  <a:pt x="11704" y="18165"/>
                </a:cubicBezTo>
                <a:lnTo>
                  <a:pt x="11713" y="18165"/>
                </a:lnTo>
                <a:lnTo>
                  <a:pt x="11713" y="5770"/>
                </a:lnTo>
                <a:cubicBezTo>
                  <a:pt x="14895" y="6593"/>
                  <a:pt x="19024" y="8023"/>
                  <a:pt x="19519" y="10182"/>
                </a:cubicBezTo>
                <a:cubicBezTo>
                  <a:pt x="20131" y="12852"/>
                  <a:pt x="18074" y="14651"/>
                  <a:pt x="17306" y="15397"/>
                </a:cubicBezTo>
                <a:cubicBezTo>
                  <a:pt x="18434" y="14668"/>
                  <a:pt x="20773" y="13668"/>
                  <a:pt x="20773" y="10506"/>
                </a:cubicBezTo>
                <a:cubicBezTo>
                  <a:pt x="20773" y="7870"/>
                  <a:pt x="16995" y="5499"/>
                  <a:pt x="16008" y="4840"/>
                </a:cubicBezTo>
                <a:cubicBezTo>
                  <a:pt x="14441" y="3794"/>
                  <a:pt x="12088" y="2574"/>
                  <a:pt x="11743" y="607"/>
                </a:cubicBezTo>
                <a:cubicBezTo>
                  <a:pt x="11711" y="454"/>
                  <a:pt x="11716" y="356"/>
                  <a:pt x="11713" y="247"/>
                </a:cubicBezTo>
                <a:lnTo>
                  <a:pt x="11713" y="0"/>
                </a:lnTo>
                <a:lnTo>
                  <a:pt x="10381" y="0"/>
                </a:ln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34" name="Music Note"/>
          <p:cNvSpPr/>
          <p:nvPr/>
        </p:nvSpPr>
        <p:spPr>
          <a:xfrm>
            <a:off x="8125196" y="215396"/>
            <a:ext cx="603802" cy="7257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3" h="21383" extrusionOk="0">
                <a:moveTo>
                  <a:pt x="21113" y="0"/>
                </a:moveTo>
                <a:lnTo>
                  <a:pt x="6108" y="2350"/>
                </a:lnTo>
                <a:lnTo>
                  <a:pt x="6108" y="5125"/>
                </a:lnTo>
                <a:lnTo>
                  <a:pt x="6108" y="17126"/>
                </a:lnTo>
                <a:cubicBezTo>
                  <a:pt x="5809" y="16937"/>
                  <a:pt x="5437" y="16795"/>
                  <a:pt x="4989" y="16725"/>
                </a:cubicBezTo>
                <a:cubicBezTo>
                  <a:pt x="4776" y="16691"/>
                  <a:pt x="4556" y="16675"/>
                  <a:pt x="4334" y="16674"/>
                </a:cubicBezTo>
                <a:cubicBezTo>
                  <a:pt x="2785" y="16667"/>
                  <a:pt x="1107" y="17429"/>
                  <a:pt x="363" y="18542"/>
                </a:cubicBezTo>
                <a:cubicBezTo>
                  <a:pt x="-487" y="19815"/>
                  <a:pt x="205" y="21063"/>
                  <a:pt x="1909" y="21332"/>
                </a:cubicBezTo>
                <a:cubicBezTo>
                  <a:pt x="3613" y="21600"/>
                  <a:pt x="5685" y="20787"/>
                  <a:pt x="6535" y="19514"/>
                </a:cubicBezTo>
                <a:cubicBezTo>
                  <a:pt x="6784" y="19141"/>
                  <a:pt x="6886" y="18773"/>
                  <a:pt x="6884" y="18428"/>
                </a:cubicBezTo>
                <a:lnTo>
                  <a:pt x="6892" y="18428"/>
                </a:lnTo>
                <a:lnTo>
                  <a:pt x="6892" y="5003"/>
                </a:lnTo>
                <a:lnTo>
                  <a:pt x="20329" y="2901"/>
                </a:lnTo>
                <a:lnTo>
                  <a:pt x="20329" y="15019"/>
                </a:lnTo>
                <a:cubicBezTo>
                  <a:pt x="20028" y="14827"/>
                  <a:pt x="19654" y="14682"/>
                  <a:pt x="19201" y="14611"/>
                </a:cubicBezTo>
                <a:cubicBezTo>
                  <a:pt x="18988" y="14577"/>
                  <a:pt x="18768" y="14561"/>
                  <a:pt x="18546" y="14560"/>
                </a:cubicBezTo>
                <a:cubicBezTo>
                  <a:pt x="16997" y="14553"/>
                  <a:pt x="15319" y="15315"/>
                  <a:pt x="14575" y="16428"/>
                </a:cubicBezTo>
                <a:cubicBezTo>
                  <a:pt x="13725" y="17701"/>
                  <a:pt x="14417" y="18949"/>
                  <a:pt x="16121" y="19218"/>
                </a:cubicBezTo>
                <a:cubicBezTo>
                  <a:pt x="17825" y="19486"/>
                  <a:pt x="19897" y="18673"/>
                  <a:pt x="20747" y="17400"/>
                </a:cubicBezTo>
                <a:cubicBezTo>
                  <a:pt x="20960" y="17081"/>
                  <a:pt x="21077" y="16763"/>
                  <a:pt x="21104" y="16462"/>
                </a:cubicBezTo>
                <a:lnTo>
                  <a:pt x="21113" y="16462"/>
                </a:lnTo>
                <a:lnTo>
                  <a:pt x="21113" y="2777"/>
                </a:lnTo>
                <a:lnTo>
                  <a:pt x="21113" y="381"/>
                </a:lnTo>
                <a:lnTo>
                  <a:pt x="21113" y="0"/>
                </a:ln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35" name="Oval"/>
          <p:cNvSpPr/>
          <p:nvPr/>
        </p:nvSpPr>
        <p:spPr>
          <a:xfrm>
            <a:off x="4207552" y="264903"/>
            <a:ext cx="766020" cy="775626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36" name="3c"/>
          <p:cNvSpPr txBox="1"/>
          <p:nvPr/>
        </p:nvSpPr>
        <p:spPr>
          <a:xfrm>
            <a:off x="4282017" y="333947"/>
            <a:ext cx="605088" cy="637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3c</a:t>
            </a:r>
          </a:p>
        </p:txBody>
      </p:sp>
      <p:sp>
        <p:nvSpPr>
          <p:cNvPr id="23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85599" y="6356350"/>
            <a:ext cx="260043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10</a:t>
            </a:fld>
            <a:endParaRPr/>
          </a:p>
        </p:txBody>
      </p:sp>
      <p:sp>
        <p:nvSpPr>
          <p:cNvPr id="238" name="Baranowski, Hecht (2016)"/>
          <p:cNvSpPr txBox="1"/>
          <p:nvPr/>
        </p:nvSpPr>
        <p:spPr>
          <a:xfrm>
            <a:off x="9287417" y="6350000"/>
            <a:ext cx="2132060" cy="294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300">
                <a:solidFill>
                  <a:schemeClr val="accent3">
                    <a:lumOff val="-12941"/>
                  </a:schemeClr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t>Baranowski, Hecht (2016)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0" animBg="1" advAuto="0"/>
      <p:bldP spid="222" grpId="0" animBg="1" advAuto="0"/>
      <p:bldP spid="223" grpId="0" animBg="1" advAuto="0"/>
      <p:bldP spid="228" grpId="0" animBg="1" advAuto="0"/>
      <p:bldP spid="229" grpId="0" animBg="1" advAuto="0"/>
      <p:bldP spid="230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itel 2"/>
          <p:cNvSpPr txBox="1"/>
          <p:nvPr/>
        </p:nvSpPr>
        <p:spPr>
          <a:xfrm>
            <a:off x="1303194" y="-10066"/>
            <a:ext cx="958561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>
            <a:lvl1pPr algn="ctr">
              <a:lnSpc>
                <a:spcPct val="90000"/>
              </a:lnSpc>
              <a:defRPr sz="30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4 -  Sechs Modi des Dokumentarfilms</a:t>
            </a:r>
          </a:p>
        </p:txBody>
      </p:sp>
      <p:sp>
        <p:nvSpPr>
          <p:cNvPr id="241" name="Untertitel 1"/>
          <p:cNvSpPr txBox="1"/>
          <p:nvPr/>
        </p:nvSpPr>
        <p:spPr>
          <a:xfrm>
            <a:off x="1734632" y="2323509"/>
            <a:ext cx="11573494" cy="474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15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t>a) Erklärender Modus </a:t>
            </a:r>
            <a:r>
              <a:rPr>
                <a:latin typeface="Montserrat Light"/>
                <a:ea typeface="Montserrat Light"/>
                <a:cs typeface="Montserrat Light"/>
                <a:sym typeface="Montserrat Light"/>
              </a:rPr>
              <a:t>- Erzähler:innenstimme, Sachlichkeit, Objektivität</a:t>
            </a:r>
          </a:p>
        </p:txBody>
      </p:sp>
      <p:sp>
        <p:nvSpPr>
          <p:cNvPr id="242" name="Untertitel 1"/>
          <p:cNvSpPr txBox="1"/>
          <p:nvPr/>
        </p:nvSpPr>
        <p:spPr>
          <a:xfrm>
            <a:off x="1734632" y="2933103"/>
            <a:ext cx="11573494" cy="474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15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t>b) Beobachtender Modus </a:t>
            </a:r>
            <a:r>
              <a:rPr>
                <a:latin typeface="Montserrat Light"/>
                <a:ea typeface="Montserrat Light"/>
                <a:cs typeface="Montserrat Light"/>
                <a:sym typeface="Montserrat Light"/>
              </a:rPr>
              <a:t>- Leben zeigen, wie es ist; Filmteam greift nicht ein</a:t>
            </a:r>
          </a:p>
        </p:txBody>
      </p:sp>
      <p:sp>
        <p:nvSpPr>
          <p:cNvPr id="243" name="Untertitel 1"/>
          <p:cNvSpPr txBox="1"/>
          <p:nvPr/>
        </p:nvSpPr>
        <p:spPr>
          <a:xfrm>
            <a:off x="1734632" y="3542697"/>
            <a:ext cx="11573494" cy="474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15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t>c) Poetischer Modus</a:t>
            </a:r>
            <a:r>
              <a:rPr>
                <a:latin typeface="Montserrat Light"/>
                <a:ea typeface="Montserrat Light"/>
                <a:cs typeface="Montserrat Light"/>
                <a:sym typeface="Montserrat Light"/>
              </a:rPr>
              <a:t> - Raum für individuelle Deutungen; klare Narration nicht zwingend</a:t>
            </a:r>
          </a:p>
        </p:txBody>
      </p:sp>
      <p:sp>
        <p:nvSpPr>
          <p:cNvPr id="244" name="Untertitel 1"/>
          <p:cNvSpPr txBox="1"/>
          <p:nvPr/>
        </p:nvSpPr>
        <p:spPr>
          <a:xfrm>
            <a:off x="1734632" y="4152290"/>
            <a:ext cx="11573494" cy="474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 defTabSz="877822">
              <a:lnSpc>
                <a:spcPct val="90000"/>
              </a:lnSpc>
              <a:spcBef>
                <a:spcPts val="1000"/>
              </a:spcBef>
              <a:defRPr sz="15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t>d) Interaktiver Modus</a:t>
            </a:r>
            <a:r>
              <a:rPr>
                <a:latin typeface="Montserrat Light"/>
                <a:ea typeface="Montserrat Light"/>
                <a:cs typeface="Montserrat Light"/>
                <a:sym typeface="Montserrat Light"/>
              </a:rPr>
              <a:t> - Filmteam greift bewusst in das Geschehen ein</a:t>
            </a:r>
          </a:p>
        </p:txBody>
      </p:sp>
      <p:sp>
        <p:nvSpPr>
          <p:cNvPr id="245" name="Untertitel 1"/>
          <p:cNvSpPr txBox="1"/>
          <p:nvPr/>
        </p:nvSpPr>
        <p:spPr>
          <a:xfrm>
            <a:off x="1734632" y="4761884"/>
            <a:ext cx="11573494" cy="474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15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/>
              <a:t>e) </a:t>
            </a:r>
            <a:r>
              <a:rPr dirty="0" err="1"/>
              <a:t>Reflexiver</a:t>
            </a:r>
            <a:r>
              <a:rPr dirty="0"/>
              <a:t> Modus</a:t>
            </a:r>
            <a:r>
              <a:rPr dirty="0"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r>
              <a:rPr dirty="0">
                <a:latin typeface="Montserrat Light"/>
                <a:ea typeface="Montserrat Light"/>
                <a:cs typeface="Montserrat Light"/>
                <a:sym typeface="Montserrat Light"/>
              </a:rPr>
              <a:t>- </a:t>
            </a:r>
            <a:r>
              <a:rPr dirty="0" err="1">
                <a:latin typeface="Montserrat Light"/>
                <a:ea typeface="Montserrat Light"/>
                <a:cs typeface="Montserrat Light"/>
                <a:sym typeface="Montserrat Light"/>
              </a:rPr>
              <a:t>Arbeitsweise</a:t>
            </a:r>
            <a:r>
              <a:rPr dirty="0">
                <a:latin typeface="Montserrat Light"/>
                <a:ea typeface="Montserrat Light"/>
                <a:cs typeface="Montserrat Light"/>
                <a:sym typeface="Montserrat Light"/>
              </a:rPr>
              <a:t> und Position der </a:t>
            </a:r>
            <a:r>
              <a:rPr dirty="0" err="1">
                <a:latin typeface="Montserrat Light"/>
                <a:ea typeface="Montserrat Light"/>
                <a:cs typeface="Montserrat Light"/>
                <a:sym typeface="Montserrat Light"/>
              </a:rPr>
              <a:t>Filmschaffenden</a:t>
            </a:r>
            <a:r>
              <a:rPr dirty="0"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dirty="0" err="1">
                <a:latin typeface="Montserrat Light"/>
                <a:ea typeface="Montserrat Light"/>
                <a:cs typeface="Montserrat Light"/>
                <a:sym typeface="Montserrat Light"/>
              </a:rPr>
              <a:t>wird</a:t>
            </a:r>
            <a:r>
              <a:rPr dirty="0"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dirty="0" err="1">
                <a:latin typeface="Montserrat Light"/>
                <a:ea typeface="Montserrat Light"/>
                <a:cs typeface="Montserrat Light"/>
                <a:sym typeface="Montserrat Light"/>
              </a:rPr>
              <a:t>hinterfragt</a:t>
            </a:r>
            <a:endParaRPr dirty="0"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grpSp>
        <p:nvGrpSpPr>
          <p:cNvPr id="248" name="Group"/>
          <p:cNvGrpSpPr/>
          <p:nvPr/>
        </p:nvGrpSpPr>
        <p:grpSpPr>
          <a:xfrm>
            <a:off x="4323872" y="1484576"/>
            <a:ext cx="3544255" cy="544649"/>
            <a:chOff x="-1" y="0"/>
            <a:chExt cx="7799708" cy="544647"/>
          </a:xfrm>
        </p:grpSpPr>
        <p:sp>
          <p:nvSpPr>
            <p:cNvPr id="246" name="Rounded Rectangle"/>
            <p:cNvSpPr/>
            <p:nvPr/>
          </p:nvSpPr>
          <p:spPr>
            <a:xfrm>
              <a:off x="0" y="0"/>
              <a:ext cx="7799707" cy="544647"/>
            </a:xfrm>
            <a:prstGeom prst="roundRect">
              <a:avLst>
                <a:gd name="adj" fmla="val 31936"/>
              </a:avLst>
            </a:prstGeom>
            <a:solidFill>
              <a:srgbClr val="FE76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247" name="Untertitel 1"/>
            <p:cNvSpPr txBox="1"/>
            <p:nvPr/>
          </p:nvSpPr>
          <p:spPr>
            <a:xfrm>
              <a:off x="-1" y="118590"/>
              <a:ext cx="7725805" cy="4135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>
              <a:lvl1pPr algn="ctr">
                <a:lnSpc>
                  <a:spcPct val="90000"/>
                </a:lnSpc>
                <a:spcBef>
                  <a:spcPts val="1000"/>
                </a:spcBef>
                <a:defRPr sz="1900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rPr dirty="0" err="1"/>
                <a:t>Worauf</a:t>
              </a:r>
              <a:r>
                <a:rPr dirty="0"/>
                <a:t> </a:t>
              </a:r>
              <a:r>
                <a:rPr dirty="0" err="1"/>
                <a:t>könnt</a:t>
              </a:r>
              <a:r>
                <a:rPr dirty="0"/>
                <a:t> </a:t>
              </a:r>
              <a:r>
                <a:rPr dirty="0" err="1"/>
                <a:t>ihr</a:t>
              </a:r>
              <a:r>
                <a:rPr dirty="0"/>
                <a:t> </a:t>
              </a:r>
              <a:r>
                <a:rPr dirty="0" err="1"/>
                <a:t>achten</a:t>
              </a:r>
              <a:r>
                <a:rPr dirty="0"/>
                <a:t>?</a:t>
              </a:r>
            </a:p>
          </p:txBody>
        </p:sp>
      </p:grpSp>
      <p:sp>
        <p:nvSpPr>
          <p:cNvPr id="249" name="Untertitel 1"/>
          <p:cNvSpPr txBox="1"/>
          <p:nvPr/>
        </p:nvSpPr>
        <p:spPr>
          <a:xfrm>
            <a:off x="1734632" y="5371478"/>
            <a:ext cx="11573494" cy="474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15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/>
              <a:t>f) </a:t>
            </a:r>
            <a:r>
              <a:rPr dirty="0" err="1"/>
              <a:t>Performativer</a:t>
            </a:r>
            <a:r>
              <a:rPr dirty="0"/>
              <a:t> Modus</a:t>
            </a:r>
            <a:r>
              <a:rPr dirty="0">
                <a:latin typeface="Montserrat Light"/>
                <a:ea typeface="Montserrat Light"/>
                <a:cs typeface="Montserrat Light"/>
                <a:sym typeface="Montserrat Light"/>
              </a:rPr>
              <a:t> -</a:t>
            </a:r>
            <a:r>
              <a:rPr lang="de-DE" dirty="0"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dirty="0" err="1">
                <a:latin typeface="Montserrat Light"/>
                <a:ea typeface="Montserrat Light"/>
                <a:cs typeface="Montserrat Light"/>
                <a:sym typeface="Montserrat Light"/>
              </a:rPr>
              <a:t>Filmschaffende</a:t>
            </a:r>
            <a:r>
              <a:rPr dirty="0"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dirty="0" err="1">
                <a:latin typeface="Montserrat Light"/>
                <a:ea typeface="Montserrat Light"/>
                <a:cs typeface="Montserrat Light"/>
                <a:sym typeface="Montserrat Light"/>
              </a:rPr>
              <a:t>stehen</a:t>
            </a:r>
            <a:r>
              <a:rPr dirty="0"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dirty="0" err="1">
                <a:latin typeface="Montserrat Light"/>
                <a:ea typeface="Montserrat Light"/>
                <a:cs typeface="Montserrat Light"/>
                <a:sym typeface="Montserrat Light"/>
              </a:rPr>
              <a:t>mit</a:t>
            </a:r>
            <a:r>
              <a:rPr dirty="0"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dirty="0" err="1">
                <a:latin typeface="Montserrat Light"/>
                <a:ea typeface="Montserrat Light"/>
                <a:cs typeface="Montserrat Light"/>
                <a:sym typeface="Montserrat Light"/>
              </a:rPr>
              <a:t>ihrer</a:t>
            </a:r>
            <a:r>
              <a:rPr dirty="0"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dirty="0" err="1">
                <a:latin typeface="Montserrat Light"/>
                <a:ea typeface="Montserrat Light"/>
                <a:cs typeface="Montserrat Light"/>
                <a:sym typeface="Montserrat Light"/>
              </a:rPr>
              <a:t>Perspektive</a:t>
            </a:r>
            <a:r>
              <a:rPr dirty="0"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dirty="0" err="1">
                <a:latin typeface="Montserrat Light"/>
                <a:ea typeface="Montserrat Light"/>
                <a:cs typeface="Montserrat Light"/>
                <a:sym typeface="Montserrat Light"/>
              </a:rPr>
              <a:t>im</a:t>
            </a:r>
            <a:r>
              <a:rPr dirty="0"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dirty="0" err="1">
                <a:latin typeface="Montserrat Light"/>
                <a:ea typeface="Montserrat Light"/>
                <a:cs typeface="Montserrat Light"/>
                <a:sym typeface="Montserrat Light"/>
              </a:rPr>
              <a:t>Zentrum</a:t>
            </a:r>
            <a:r>
              <a:rPr dirty="0">
                <a:latin typeface="Montserrat Light"/>
                <a:ea typeface="Montserrat Light"/>
                <a:cs typeface="Montserrat Light"/>
                <a:sym typeface="Montserrat Light"/>
              </a:rPr>
              <a:t> des Films</a:t>
            </a:r>
          </a:p>
        </p:txBody>
      </p:sp>
      <p:sp>
        <p:nvSpPr>
          <p:cNvPr id="250" name="Oval"/>
          <p:cNvSpPr/>
          <p:nvPr/>
        </p:nvSpPr>
        <p:spPr>
          <a:xfrm>
            <a:off x="2247463" y="241131"/>
            <a:ext cx="766021" cy="77562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51" name="4"/>
          <p:cNvSpPr txBox="1"/>
          <p:nvPr/>
        </p:nvSpPr>
        <p:spPr>
          <a:xfrm>
            <a:off x="2431497" y="310175"/>
            <a:ext cx="397952" cy="637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4</a:t>
            </a:r>
          </a:p>
        </p:txBody>
      </p:sp>
      <p:sp>
        <p:nvSpPr>
          <p:cNvPr id="2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85600" y="6356350"/>
            <a:ext cx="214169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11</a:t>
            </a:fld>
            <a:endParaRPr/>
          </a:p>
        </p:txBody>
      </p:sp>
      <p:sp>
        <p:nvSpPr>
          <p:cNvPr id="253" name="nach Nichols (2010)"/>
          <p:cNvSpPr txBox="1"/>
          <p:nvPr/>
        </p:nvSpPr>
        <p:spPr>
          <a:xfrm>
            <a:off x="9669573" y="6330950"/>
            <a:ext cx="1916554" cy="332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500">
                <a:solidFill>
                  <a:schemeClr val="accent3">
                    <a:lumOff val="-12941"/>
                  </a:schemeClr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t>nach Nichols (2010)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" grpId="0" animBg="1" advAuto="0"/>
      <p:bldP spid="242" grpId="0" animBg="1" advAuto="0"/>
      <p:bldP spid="243" grpId="0" animBg="1" advAuto="0"/>
      <p:bldP spid="244" grpId="0" animBg="1" advAuto="0"/>
      <p:bldP spid="245" grpId="0" animBg="1" advAuto="0"/>
      <p:bldP spid="249" grpId="0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Titel 2"/>
          <p:cNvSpPr txBox="1"/>
          <p:nvPr/>
        </p:nvSpPr>
        <p:spPr>
          <a:xfrm>
            <a:off x="1303194" y="-10066"/>
            <a:ext cx="958561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>
            <a:lvl1pPr algn="ctr">
              <a:lnSpc>
                <a:spcPct val="90000"/>
              </a:lnSpc>
              <a:defRPr sz="30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Literatur</a:t>
            </a:r>
          </a:p>
        </p:txBody>
      </p:sp>
      <p:sp>
        <p:nvSpPr>
          <p:cNvPr id="257" name="Text"/>
          <p:cNvSpPr txBox="1"/>
          <p:nvPr/>
        </p:nvSpPr>
        <p:spPr>
          <a:xfrm>
            <a:off x="711200" y="1047750"/>
            <a:ext cx="127000" cy="447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defTabSz="457200">
              <a:defRPr sz="1200"/>
            </a:pPr>
            <a:endParaRPr/>
          </a:p>
        </p:txBody>
      </p:sp>
      <p:sp>
        <p:nvSpPr>
          <p:cNvPr id="258" name="Oval"/>
          <p:cNvSpPr/>
          <p:nvPr/>
        </p:nvSpPr>
        <p:spPr>
          <a:xfrm>
            <a:off x="4330828" y="264903"/>
            <a:ext cx="766021" cy="77562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59" name="5"/>
          <p:cNvSpPr txBox="1"/>
          <p:nvPr/>
        </p:nvSpPr>
        <p:spPr>
          <a:xfrm>
            <a:off x="4535976" y="333947"/>
            <a:ext cx="355724" cy="637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5</a:t>
            </a:r>
          </a:p>
        </p:txBody>
      </p:sp>
      <p:sp>
        <p:nvSpPr>
          <p:cNvPr id="26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85600" y="6356350"/>
            <a:ext cx="245716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12</a:t>
            </a:fld>
            <a:endParaRPr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62B7B2E-B1C2-3D26-9E11-9E2EAA54DE50}"/>
              </a:ext>
            </a:extLst>
          </p:cNvPr>
          <p:cNvSpPr txBox="1"/>
          <p:nvPr/>
        </p:nvSpPr>
        <p:spPr>
          <a:xfrm>
            <a:off x="495964" y="1155071"/>
            <a:ext cx="11696036" cy="49490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de-DE" sz="1200" b="0" strike="noStrike" spc="-1" dirty="0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Albrecht, Christian (2021), Auditive Ebene: Sprache und Geräusche, </a:t>
            </a:r>
            <a:r>
              <a:rPr lang="de-DE" sz="1200" b="0" u="sng" strike="noStrike" spc="-1" dirty="0">
                <a:solidFill>
                  <a:srgbClr val="FF7600"/>
                </a:solidFill>
                <a:uFillTx/>
                <a:latin typeface="Montserrat Medium" panose="00000600000000000000" pitchFamily="2" charset="0"/>
                <a:ea typeface="Helvetica Neue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https://www.br.de/alphalernen/faecher/deutsch/filme-sprache-geraeusche100.html</a:t>
            </a:r>
            <a:r>
              <a:rPr lang="de-DE" sz="1200" b="0" strike="noStrike" spc="-1" dirty="0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, (letzter Abruf: 29.6.23)</a:t>
            </a:r>
            <a:endParaRPr lang="de-DE" sz="12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de-DE" sz="12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de-DE" sz="1200" b="0" strike="noStrike" spc="-1" dirty="0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Baranowski AM, Hecht H. (2016), The </a:t>
            </a:r>
            <a:r>
              <a:rPr lang="de-DE" sz="1200" b="0" strike="noStrike" spc="-1" dirty="0" err="1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Auditory</a:t>
            </a:r>
            <a:r>
              <a:rPr lang="de-DE" sz="1200" b="0" strike="noStrike" spc="-1" dirty="0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 </a:t>
            </a:r>
            <a:r>
              <a:rPr lang="de-DE" sz="1200" b="0" strike="noStrike" spc="-1" dirty="0" err="1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Kuleshov</a:t>
            </a:r>
            <a:r>
              <a:rPr lang="de-DE" sz="1200" b="0" strike="noStrike" spc="-1" dirty="0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 </a:t>
            </a:r>
            <a:r>
              <a:rPr lang="de-DE" sz="1200" b="0" strike="noStrike" spc="-1" dirty="0" err="1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Effect</a:t>
            </a:r>
            <a:r>
              <a:rPr lang="de-DE" sz="1200" b="0" strike="noStrike" spc="-1" dirty="0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: </a:t>
            </a:r>
            <a:r>
              <a:rPr lang="de-DE" sz="1200" b="0" strike="noStrike" spc="-1" dirty="0" err="1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Multisensory</a:t>
            </a:r>
            <a:r>
              <a:rPr lang="de-DE" sz="1200" b="0" strike="noStrike" spc="-1" dirty="0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 Integration in Movie </a:t>
            </a:r>
            <a:r>
              <a:rPr lang="de-DE" sz="1200" b="0" strike="noStrike" spc="-1" dirty="0" err="1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Editing</a:t>
            </a:r>
            <a:r>
              <a:rPr lang="de-DE" sz="1200" b="0" strike="noStrike" spc="-1" dirty="0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. </a:t>
            </a:r>
            <a:r>
              <a:rPr lang="de-DE" sz="1200" b="0" strike="noStrike" spc="-1" dirty="0" err="1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Perception</a:t>
            </a:r>
            <a:r>
              <a:rPr lang="de-DE" sz="1200" b="0" strike="noStrike" spc="-1" dirty="0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. 2017 May; 46(5):624-631. </a:t>
            </a:r>
            <a:r>
              <a:rPr lang="de-DE" sz="1200" b="0" strike="noStrike" spc="-1" dirty="0" err="1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doi</a:t>
            </a:r>
            <a:r>
              <a:rPr lang="de-DE" sz="1200" b="0" strike="noStrike" spc="-1" dirty="0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: 10.1177/0301006616682754. </a:t>
            </a:r>
            <a:r>
              <a:rPr lang="de-DE" sz="1200" b="0" strike="noStrike" spc="-1" dirty="0" err="1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Epub</a:t>
            </a:r>
            <a:r>
              <a:rPr lang="de-DE" sz="1200" b="0" strike="noStrike" spc="-1" dirty="0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 2016 </a:t>
            </a:r>
            <a:r>
              <a:rPr lang="de-DE" sz="1200" b="0" strike="noStrike" spc="-1" dirty="0" err="1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Dec</a:t>
            </a:r>
            <a:r>
              <a:rPr lang="de-DE" sz="1200" b="0" strike="noStrike" spc="-1" dirty="0">
                <a:solidFill>
                  <a:srgbClr val="212121"/>
                </a:solidFill>
                <a:highlight>
                  <a:srgbClr val="FFFFFF"/>
                </a:highlight>
                <a:latin typeface="Montserrat Medium" panose="00000600000000000000" pitchFamily="2" charset="0"/>
                <a:ea typeface="Roboto"/>
              </a:rPr>
              <a:t> 5. PMID: 27923940</a:t>
            </a:r>
            <a:endParaRPr lang="de-DE" sz="12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de-DE" sz="12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de-DE" sz="1200" b="0" strike="noStrike" spc="-1" dirty="0" err="1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Loderhose</a:t>
            </a:r>
            <a:r>
              <a:rPr lang="de-DE" sz="1200" b="0" strike="noStrike" spc="-1" dirty="0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, Nina (2017), Die formale Filmanalyse, </a:t>
            </a:r>
            <a:r>
              <a:rPr lang="de-DE" sz="1200" b="0" strike="noStrike" spc="-1" dirty="0">
                <a:solidFill>
                  <a:srgbClr val="FF7600"/>
                </a:solidFill>
                <a:latin typeface="Montserrat Medium" panose="00000600000000000000" pitchFamily="2" charset="0"/>
                <a:ea typeface="Helvetica Neu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https://prezi.com/nzufvjtzytw8/die-formale-filmanalyse/</a:t>
            </a:r>
            <a:r>
              <a:rPr lang="de-DE" sz="1200" spc="-1" dirty="0">
                <a:solidFill>
                  <a:srgbClr val="FF7600"/>
                </a:solidFill>
                <a:latin typeface="Montserrat Medium" panose="00000600000000000000" pitchFamily="2" charset="0"/>
                <a:ea typeface="Helvetica Neue"/>
              </a:rPr>
              <a:t>  </a:t>
            </a:r>
            <a:r>
              <a:rPr lang="de-DE" sz="1200" b="0" strike="noStrike" spc="-1" dirty="0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(letzter Abruf: 29.6.23)</a:t>
            </a:r>
            <a:endParaRPr lang="de-DE" sz="12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de-DE" sz="12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de-DE" sz="1200" b="0" strike="noStrike" spc="-1" dirty="0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Karo (2020), Die Stimme im Hintergrund - Filmmusik und wie sie uns beeinflusst auf dem Blog: Fiktion fetzt, </a:t>
            </a:r>
            <a:r>
              <a:rPr lang="de-DE" sz="1200" b="0" u="sng" strike="noStrike" spc="-1" dirty="0">
                <a:solidFill>
                  <a:srgbClr val="FF7600"/>
                </a:solidFill>
                <a:uFillTx/>
                <a:latin typeface="Montserrat Medium" panose="00000600000000000000" pitchFamily="2" charset="0"/>
                <a:ea typeface="Helvetica Neue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https://fiktionfetzt.blog/2020/02/23/die-stimme-im-hintergrund-filmmusik-und-wie-sie-uns-beeinflusst/</a:t>
            </a:r>
            <a:r>
              <a:rPr lang="de-DE" sz="1200" b="0" strike="noStrike" spc="-1" dirty="0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, (letzter Abruf: 29.6.23)</a:t>
            </a:r>
            <a:endParaRPr lang="de-DE" sz="12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de-DE" sz="12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de-DE" sz="1200" b="0" strike="noStrike" spc="-1" dirty="0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Mikos, L. (2010), Film und die Repräsentation von Gesellschaft, Springer, Handbuch Filmsoziologie, Geimer et al. (Hrsg.), Springer Fachmedien Wiesbaden GmbH, ein Teil von Springer Nature 2021, </a:t>
            </a:r>
            <a:r>
              <a:rPr lang="de-DE" sz="1200" b="0" u="sng" strike="noStrike" spc="-1" dirty="0">
                <a:solidFill>
                  <a:srgbClr val="FF7600"/>
                </a:solidFill>
                <a:uFillTx/>
                <a:latin typeface="Montserrat Medium" panose="00000600000000000000" pitchFamily="2" charset="0"/>
                <a:ea typeface="Helvetica Neue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https://doi.org/10.1007/978-3-658-10729-1_16</a:t>
            </a:r>
            <a:endParaRPr lang="de-DE" sz="1200" b="0" strike="noStrike" spc="-1" dirty="0">
              <a:solidFill>
                <a:srgbClr val="FF7600"/>
              </a:solidFill>
              <a:latin typeface="Montserrat Medium" panose="00000600000000000000" pitchFamily="2" charset="0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de-DE" sz="12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de-DE" sz="1200" b="0" strike="noStrike" spc="-1" dirty="0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Monaco, James (2009), Film verstehen: </a:t>
            </a:r>
            <a:r>
              <a:rPr lang="de-DE" sz="1200" b="0" strike="noStrike" spc="-1" dirty="0">
                <a:solidFill>
                  <a:schemeClr val="dk1"/>
                </a:solidFill>
                <a:highlight>
                  <a:srgbClr val="FAFAFA"/>
                </a:highlight>
                <a:latin typeface="Montserrat Medium" panose="00000600000000000000" pitchFamily="2" charset="0"/>
                <a:ea typeface="Helvetica Neue"/>
              </a:rPr>
              <a:t>Kunst, Technik, Sprache, Geschichte und Theorie des Films und der Neuen Medien (Mit einer Einführung in Multimedia), </a:t>
            </a:r>
            <a:r>
              <a:rPr lang="de-DE" sz="1200" b="0" strike="noStrike" spc="-1" dirty="0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Bock, Hans-Michael. (Hrsg.), Reinbek bei Hamburg, Rowohlt Taschenbuch Verlag</a:t>
            </a:r>
            <a:r>
              <a:rPr lang="de-DE" sz="1200" b="0" strike="noStrike" spc="-1" dirty="0">
                <a:solidFill>
                  <a:schemeClr val="dk1"/>
                </a:solidFill>
                <a:highlight>
                  <a:srgbClr val="FAFAFA"/>
                </a:highlight>
                <a:latin typeface="Montserrat Medium" panose="00000600000000000000" pitchFamily="2" charset="0"/>
                <a:ea typeface="Helvetica Neue"/>
              </a:rPr>
              <a:t> </a:t>
            </a:r>
            <a:endParaRPr lang="de-DE" sz="12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de-DE" sz="12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de-DE" sz="1200" b="0" strike="noStrike" spc="-1" dirty="0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Nichols, Bill (2010), </a:t>
            </a:r>
            <a:r>
              <a:rPr lang="de-DE" sz="1200" b="0" strike="noStrike" spc="-1" dirty="0" err="1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Introduction</a:t>
            </a:r>
            <a:r>
              <a:rPr lang="de-DE" sz="1200" b="0" strike="noStrike" spc="-1" dirty="0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 </a:t>
            </a:r>
            <a:r>
              <a:rPr lang="de-DE" sz="1200" b="0" strike="noStrike" spc="-1" dirty="0" err="1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to</a:t>
            </a:r>
            <a:r>
              <a:rPr lang="de-DE" sz="1200" b="0" strike="noStrike" spc="-1" dirty="0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 </a:t>
            </a:r>
            <a:r>
              <a:rPr lang="de-DE" sz="1200" b="0" strike="noStrike" spc="-1" dirty="0" err="1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Documentary</a:t>
            </a:r>
            <a:r>
              <a:rPr lang="de-DE" sz="1200" b="0" strike="noStrike" spc="-1" dirty="0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, Second Edition. Indiana University Press. Eine gute Quelle zu Bill Nichols Schema ist auch die englischsprachige Onlineplattform </a:t>
            </a:r>
            <a:r>
              <a:rPr lang="de-DE" sz="1200" b="0" strike="noStrike" spc="-1" dirty="0" err="1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Masterclass</a:t>
            </a:r>
            <a:r>
              <a:rPr lang="de-DE" sz="1200" b="0" strike="noStrike" spc="-1" dirty="0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, </a:t>
            </a:r>
            <a:r>
              <a:rPr lang="de-DE" sz="1200" b="0" strike="noStrike" spc="-1" dirty="0">
                <a:solidFill>
                  <a:srgbClr val="FF7600"/>
                </a:solidFill>
                <a:latin typeface="Montserrat Medium" panose="00000600000000000000" pitchFamily="2" charset="0"/>
                <a:ea typeface="Helvetica Neue"/>
              </a:rPr>
              <a:t>https://www.masterclass.com/articles/film-documentary-guide </a:t>
            </a:r>
            <a:r>
              <a:rPr lang="de-DE" sz="1200" b="0" strike="noStrike" spc="-1" dirty="0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(letzter Abruf: 29.6.23)</a:t>
            </a:r>
            <a:endParaRPr lang="de-DE" sz="12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de-DE" sz="12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de-DE" sz="1200" b="0" strike="noStrike" spc="-1" dirty="0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Rüssel, Manfred (2012), Reader zur Film- und Fernsehanalyse, Lehrerfortbildung Mannheim, Landesmedienzentrum Baden-Württemberg, </a:t>
            </a:r>
            <a:r>
              <a:rPr lang="de-DE" sz="1200" b="0" u="sng" strike="noStrike" spc="-1" dirty="0">
                <a:solidFill>
                  <a:srgbClr val="FF7600"/>
                </a:solidFill>
                <a:uFillTx/>
                <a:latin typeface="Montserrat Medium" panose="00000600000000000000" pitchFamily="2" charset="0"/>
                <a:ea typeface="Helvetica Neue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https://www.lmz-bw.de/fileadmin/user_upload/Downloads/Handouts/reader-filmanalyse.pdf</a:t>
            </a:r>
            <a:r>
              <a:rPr lang="de-DE" sz="1200" b="0" strike="noStrike" spc="-1" dirty="0">
                <a:solidFill>
                  <a:schemeClr val="dk1"/>
                </a:solidFill>
                <a:latin typeface="Montserrat Medium" panose="00000600000000000000" pitchFamily="2" charset="0"/>
                <a:ea typeface="Helvetica Neue"/>
              </a:rPr>
              <a:t> (letzter Abruf: 29.6.23)</a:t>
            </a:r>
            <a:endParaRPr lang="de-DE" sz="12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anose="00000600000000000000" pitchFamily="2" charset="0"/>
              <a:sym typeface="Helvetica"/>
            </a:endParaRP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Rectangle"/>
          <p:cNvSpPr/>
          <p:nvPr/>
        </p:nvSpPr>
        <p:spPr>
          <a:xfrm>
            <a:off x="-115560" y="-105629"/>
            <a:ext cx="13557709" cy="7585259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txBody>
          <a:bodyPr lIns="45718" tIns="45718" rIns="45718" bIns="45718" anchor="ctr"/>
          <a:lstStyle/>
          <a:p>
            <a:pPr>
              <a:defRPr>
                <a:solidFill>
                  <a:schemeClr val="accent1"/>
                </a:solidFill>
              </a:defRPr>
            </a:pPr>
            <a:endParaRPr/>
          </a:p>
        </p:txBody>
      </p:sp>
      <p:sp>
        <p:nvSpPr>
          <p:cNvPr id="263" name="Circle"/>
          <p:cNvSpPr/>
          <p:nvPr/>
        </p:nvSpPr>
        <p:spPr>
          <a:xfrm>
            <a:off x="2430757" y="80975"/>
            <a:ext cx="6696050" cy="669605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264" name="Grafik 7" descr="Grafik 7"/>
          <p:cNvPicPr>
            <a:picLocks noChangeAspect="1"/>
          </p:cNvPicPr>
          <p:nvPr/>
        </p:nvPicPr>
        <p:blipFill>
          <a:blip r:embed="rId3"/>
          <a:srcRect r="33322"/>
          <a:stretch>
            <a:fillRect/>
          </a:stretch>
        </p:blipFill>
        <p:spPr>
          <a:xfrm>
            <a:off x="2795131" y="1274759"/>
            <a:ext cx="3328208" cy="2845154"/>
          </a:xfrm>
          <a:prstGeom prst="rect">
            <a:avLst/>
          </a:prstGeom>
          <a:ln w="12700">
            <a:miter lim="400000"/>
          </a:ln>
        </p:spPr>
      </p:pic>
      <p:sp>
        <p:nvSpPr>
          <p:cNvPr id="265" name="Rectangle"/>
          <p:cNvSpPr/>
          <p:nvPr/>
        </p:nvSpPr>
        <p:spPr>
          <a:xfrm>
            <a:off x="4631993" y="3186532"/>
            <a:ext cx="2293577" cy="1270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66" name="Rectangle"/>
          <p:cNvSpPr/>
          <p:nvPr/>
        </p:nvSpPr>
        <p:spPr>
          <a:xfrm>
            <a:off x="5794512" y="2672496"/>
            <a:ext cx="2293577" cy="1270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67" name="Group"/>
          <p:cNvSpPr txBox="1"/>
          <p:nvPr/>
        </p:nvSpPr>
        <p:spPr>
          <a:xfrm>
            <a:off x="4099726" y="3186532"/>
            <a:ext cx="3913238" cy="1270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pPr lvl="1" algn="ctr">
              <a:lnSpc>
                <a:spcPct val="81000"/>
              </a:lnSpc>
              <a:spcBef>
                <a:spcPts val="600"/>
              </a:spcBef>
              <a:defRPr sz="25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 err="1"/>
              <a:t>Vielen</a:t>
            </a:r>
            <a:r>
              <a:rPr dirty="0"/>
              <a:t> Dank für </a:t>
            </a:r>
            <a:endParaRPr sz="1800" dirty="0"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lvl="1" algn="ctr">
              <a:lnSpc>
                <a:spcPct val="81000"/>
              </a:lnSpc>
              <a:spcBef>
                <a:spcPts val="600"/>
              </a:spcBef>
              <a:defRPr sz="25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 err="1"/>
              <a:t>eure</a:t>
            </a:r>
            <a:r>
              <a:rPr dirty="0"/>
              <a:t> </a:t>
            </a:r>
            <a:r>
              <a:rPr dirty="0" err="1"/>
              <a:t>Aufmerksamkeit</a:t>
            </a:r>
            <a:endParaRPr dirty="0"/>
          </a:p>
          <a:p>
            <a:pPr lvl="1" algn="ctr">
              <a:lnSpc>
                <a:spcPct val="81000"/>
              </a:lnSpc>
              <a:spcBef>
                <a:spcPts val="600"/>
              </a:spcBef>
              <a:defRPr sz="25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/>
              <a:t>und </a:t>
            </a:r>
            <a:r>
              <a:rPr dirty="0" err="1"/>
              <a:t>eure</a:t>
            </a:r>
            <a:r>
              <a:rPr dirty="0"/>
              <a:t> </a:t>
            </a:r>
            <a:r>
              <a:rPr dirty="0" err="1"/>
              <a:t>Beteiligung</a:t>
            </a:r>
            <a:r>
              <a:rPr dirty="0"/>
              <a:t>!</a:t>
            </a:r>
          </a:p>
        </p:txBody>
      </p:sp>
      <p:sp>
        <p:nvSpPr>
          <p:cNvPr id="2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614580" y="6356350"/>
            <a:ext cx="245107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13</a:t>
            </a:fld>
            <a:endParaRPr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el 2"/>
          <p:cNvSpPr txBox="1">
            <a:spLocks noGrp="1"/>
          </p:cNvSpPr>
          <p:nvPr>
            <p:ph type="ctrTitle"/>
          </p:nvPr>
        </p:nvSpPr>
        <p:spPr>
          <a:xfrm>
            <a:off x="1303194" y="99527"/>
            <a:ext cx="9585612" cy="1033424"/>
          </a:xfrm>
          <a:prstGeom prst="rect">
            <a:avLst/>
          </a:prstGeom>
        </p:spPr>
        <p:txBody>
          <a:bodyPr/>
          <a:lstStyle>
            <a:lvl1pPr algn="ctr">
              <a:defRPr sz="3000"/>
            </a:lvl1pPr>
          </a:lstStyle>
          <a:p>
            <a:r>
              <a:rPr dirty="0" err="1"/>
              <a:t>Gliederung</a:t>
            </a:r>
            <a:endParaRPr/>
          </a:p>
        </p:txBody>
      </p:sp>
      <p:sp>
        <p:nvSpPr>
          <p:cNvPr id="81" name="Clapperboard"/>
          <p:cNvSpPr/>
          <p:nvPr/>
        </p:nvSpPr>
        <p:spPr>
          <a:xfrm>
            <a:off x="1509441" y="1769235"/>
            <a:ext cx="3965484" cy="41387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70" y="0"/>
                </a:moveTo>
                <a:lnTo>
                  <a:pt x="0" y="5292"/>
                </a:lnTo>
                <a:lnTo>
                  <a:pt x="867" y="8314"/>
                </a:lnTo>
                <a:lnTo>
                  <a:pt x="867" y="10773"/>
                </a:lnTo>
                <a:lnTo>
                  <a:pt x="867" y="19877"/>
                </a:lnTo>
                <a:cubicBezTo>
                  <a:pt x="867" y="20829"/>
                  <a:pt x="1671" y="21600"/>
                  <a:pt x="2665" y="21600"/>
                </a:cubicBezTo>
                <a:lnTo>
                  <a:pt x="19693" y="21600"/>
                </a:lnTo>
                <a:cubicBezTo>
                  <a:pt x="20686" y="21600"/>
                  <a:pt x="21491" y="20829"/>
                  <a:pt x="21491" y="19877"/>
                </a:cubicBezTo>
                <a:lnTo>
                  <a:pt x="21491" y="7871"/>
                </a:lnTo>
                <a:lnTo>
                  <a:pt x="4430" y="7871"/>
                </a:lnTo>
                <a:lnTo>
                  <a:pt x="4280" y="7675"/>
                </a:lnTo>
                <a:lnTo>
                  <a:pt x="21600" y="3242"/>
                </a:lnTo>
                <a:lnTo>
                  <a:pt x="20670" y="0"/>
                </a:lnTo>
                <a:close/>
                <a:moveTo>
                  <a:pt x="18009" y="1164"/>
                </a:moveTo>
                <a:lnTo>
                  <a:pt x="20332" y="3009"/>
                </a:lnTo>
                <a:lnTo>
                  <a:pt x="18100" y="3581"/>
                </a:lnTo>
                <a:lnTo>
                  <a:pt x="15779" y="1736"/>
                </a:lnTo>
                <a:lnTo>
                  <a:pt x="18009" y="1164"/>
                </a:lnTo>
                <a:close/>
                <a:moveTo>
                  <a:pt x="13616" y="2290"/>
                </a:moveTo>
                <a:lnTo>
                  <a:pt x="15938" y="4134"/>
                </a:lnTo>
                <a:lnTo>
                  <a:pt x="13708" y="4706"/>
                </a:lnTo>
                <a:lnTo>
                  <a:pt x="11385" y="2862"/>
                </a:lnTo>
                <a:lnTo>
                  <a:pt x="13616" y="2290"/>
                </a:lnTo>
                <a:close/>
                <a:moveTo>
                  <a:pt x="9222" y="3417"/>
                </a:moveTo>
                <a:lnTo>
                  <a:pt x="11545" y="5262"/>
                </a:lnTo>
                <a:lnTo>
                  <a:pt x="9314" y="5834"/>
                </a:lnTo>
                <a:lnTo>
                  <a:pt x="6992" y="3989"/>
                </a:lnTo>
                <a:lnTo>
                  <a:pt x="9222" y="3417"/>
                </a:lnTo>
                <a:close/>
                <a:moveTo>
                  <a:pt x="4829" y="4543"/>
                </a:moveTo>
                <a:lnTo>
                  <a:pt x="7151" y="6387"/>
                </a:lnTo>
                <a:lnTo>
                  <a:pt x="4921" y="6959"/>
                </a:lnTo>
                <a:lnTo>
                  <a:pt x="2600" y="5115"/>
                </a:lnTo>
                <a:lnTo>
                  <a:pt x="4829" y="4543"/>
                </a:lnTo>
                <a:close/>
                <a:moveTo>
                  <a:pt x="1582" y="6411"/>
                </a:moveTo>
                <a:cubicBezTo>
                  <a:pt x="1803" y="6411"/>
                  <a:pt x="1981" y="6582"/>
                  <a:pt x="1981" y="6794"/>
                </a:cubicBezTo>
                <a:cubicBezTo>
                  <a:pt x="1981" y="7006"/>
                  <a:pt x="1803" y="7179"/>
                  <a:pt x="1582" y="7179"/>
                </a:cubicBezTo>
                <a:cubicBezTo>
                  <a:pt x="1360" y="7179"/>
                  <a:pt x="1180" y="7006"/>
                  <a:pt x="1180" y="6794"/>
                </a:cubicBezTo>
                <a:cubicBezTo>
                  <a:pt x="1180" y="6582"/>
                  <a:pt x="1360" y="6411"/>
                  <a:pt x="1582" y="6411"/>
                </a:cubicBezTo>
                <a:close/>
                <a:moveTo>
                  <a:pt x="4847" y="8417"/>
                </a:moveTo>
                <a:lnTo>
                  <a:pt x="6592" y="10773"/>
                </a:lnTo>
                <a:lnTo>
                  <a:pt x="4847" y="10773"/>
                </a:lnTo>
                <a:lnTo>
                  <a:pt x="4847" y="8417"/>
                </a:lnTo>
                <a:close/>
                <a:moveTo>
                  <a:pt x="7086" y="8417"/>
                </a:moveTo>
                <a:lnTo>
                  <a:pt x="9395" y="8417"/>
                </a:lnTo>
                <a:lnTo>
                  <a:pt x="11140" y="10773"/>
                </a:lnTo>
                <a:lnTo>
                  <a:pt x="8831" y="10773"/>
                </a:lnTo>
                <a:lnTo>
                  <a:pt x="7086" y="8417"/>
                </a:lnTo>
                <a:close/>
                <a:moveTo>
                  <a:pt x="11633" y="8417"/>
                </a:moveTo>
                <a:lnTo>
                  <a:pt x="13942" y="8417"/>
                </a:lnTo>
                <a:lnTo>
                  <a:pt x="15687" y="10773"/>
                </a:lnTo>
                <a:lnTo>
                  <a:pt x="13378" y="10773"/>
                </a:lnTo>
                <a:lnTo>
                  <a:pt x="11633" y="8417"/>
                </a:lnTo>
                <a:close/>
                <a:moveTo>
                  <a:pt x="16181" y="8417"/>
                </a:moveTo>
                <a:lnTo>
                  <a:pt x="18490" y="8417"/>
                </a:lnTo>
                <a:lnTo>
                  <a:pt x="20235" y="10773"/>
                </a:lnTo>
                <a:lnTo>
                  <a:pt x="17926" y="10773"/>
                </a:lnTo>
                <a:lnTo>
                  <a:pt x="16181" y="8417"/>
                </a:lnTo>
                <a:close/>
                <a:moveTo>
                  <a:pt x="1932" y="9052"/>
                </a:moveTo>
                <a:cubicBezTo>
                  <a:pt x="2203" y="9012"/>
                  <a:pt x="2433" y="9233"/>
                  <a:pt x="2392" y="9492"/>
                </a:cubicBezTo>
                <a:cubicBezTo>
                  <a:pt x="2366" y="9654"/>
                  <a:pt x="2228" y="9786"/>
                  <a:pt x="2059" y="9811"/>
                </a:cubicBezTo>
                <a:cubicBezTo>
                  <a:pt x="1788" y="9851"/>
                  <a:pt x="1558" y="9630"/>
                  <a:pt x="1599" y="9371"/>
                </a:cubicBezTo>
                <a:cubicBezTo>
                  <a:pt x="1625" y="9209"/>
                  <a:pt x="1763" y="9077"/>
                  <a:pt x="1932" y="9052"/>
                </a:cubicBezTo>
                <a:close/>
                <a:moveTo>
                  <a:pt x="3766" y="9052"/>
                </a:moveTo>
                <a:cubicBezTo>
                  <a:pt x="4036" y="9012"/>
                  <a:pt x="4267" y="9233"/>
                  <a:pt x="4225" y="9492"/>
                </a:cubicBezTo>
                <a:cubicBezTo>
                  <a:pt x="4199" y="9654"/>
                  <a:pt x="4061" y="9786"/>
                  <a:pt x="3892" y="9811"/>
                </a:cubicBezTo>
                <a:cubicBezTo>
                  <a:pt x="3622" y="9851"/>
                  <a:pt x="3391" y="9630"/>
                  <a:pt x="3433" y="9371"/>
                </a:cubicBezTo>
                <a:cubicBezTo>
                  <a:pt x="3458" y="9209"/>
                  <a:pt x="3597" y="9077"/>
                  <a:pt x="3766" y="9052"/>
                </a:cubicBezTo>
                <a:close/>
                <a:moveTo>
                  <a:pt x="2513" y="13900"/>
                </a:moveTo>
                <a:lnTo>
                  <a:pt x="19911" y="13900"/>
                </a:lnTo>
                <a:lnTo>
                  <a:pt x="19911" y="14399"/>
                </a:lnTo>
                <a:lnTo>
                  <a:pt x="2513" y="14399"/>
                </a:lnTo>
                <a:lnTo>
                  <a:pt x="2513" y="13900"/>
                </a:lnTo>
                <a:close/>
                <a:moveTo>
                  <a:pt x="2513" y="17423"/>
                </a:moveTo>
                <a:lnTo>
                  <a:pt x="19911" y="17423"/>
                </a:lnTo>
                <a:lnTo>
                  <a:pt x="19911" y="17923"/>
                </a:lnTo>
                <a:lnTo>
                  <a:pt x="2513" y="17923"/>
                </a:lnTo>
                <a:lnTo>
                  <a:pt x="2513" y="17423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BCE17A01-93AB-C484-5F27-039A1B32772B}"/>
              </a:ext>
            </a:extLst>
          </p:cNvPr>
          <p:cNvGrpSpPr/>
          <p:nvPr/>
        </p:nvGrpSpPr>
        <p:grpSpPr>
          <a:xfrm>
            <a:off x="6280767" y="2209957"/>
            <a:ext cx="5006993" cy="516220"/>
            <a:chOff x="6280767" y="2209957"/>
            <a:chExt cx="5006993" cy="516220"/>
          </a:xfrm>
        </p:grpSpPr>
        <p:sp>
          <p:nvSpPr>
            <p:cNvPr id="77" name="Untertitel 1"/>
            <p:cNvSpPr txBox="1"/>
            <p:nvPr/>
          </p:nvSpPr>
          <p:spPr>
            <a:xfrm>
              <a:off x="6387264" y="2252629"/>
              <a:ext cx="4900496" cy="4735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norm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defRPr sz="2000">
                  <a:solidFill>
                    <a:schemeClr val="accent5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rPr dirty="0"/>
                <a:t>      </a:t>
              </a:r>
              <a:r>
                <a:rPr dirty="0" err="1"/>
                <a:t>Inhaltliche</a:t>
              </a:r>
              <a:r>
                <a:rPr dirty="0"/>
                <a:t> </a:t>
              </a:r>
              <a:r>
                <a:rPr dirty="0" err="1"/>
                <a:t>Gestaltung</a:t>
              </a:r>
              <a:endParaRPr dirty="0"/>
            </a:p>
          </p:txBody>
        </p:sp>
        <p:grpSp>
          <p:nvGrpSpPr>
            <p:cNvPr id="3" name="Gruppieren 2">
              <a:extLst>
                <a:ext uri="{FF2B5EF4-FFF2-40B4-BE49-F238E27FC236}">
                  <a16:creationId xmlns:a16="http://schemas.microsoft.com/office/drawing/2014/main" id="{C30FF3AD-AB9A-1B6E-A112-C05DC769C204}"/>
                </a:ext>
              </a:extLst>
            </p:cNvPr>
            <p:cNvGrpSpPr/>
            <p:nvPr/>
          </p:nvGrpSpPr>
          <p:grpSpPr>
            <a:xfrm>
              <a:off x="6280767" y="2209957"/>
              <a:ext cx="436527" cy="442001"/>
              <a:chOff x="6512415" y="2252629"/>
              <a:chExt cx="436527" cy="442001"/>
            </a:xfrm>
          </p:grpSpPr>
          <p:sp>
            <p:nvSpPr>
              <p:cNvPr id="86" name="aahjuA"/>
              <p:cNvSpPr/>
              <p:nvPr/>
            </p:nvSpPr>
            <p:spPr>
              <a:xfrm>
                <a:off x="6512415" y="2252629"/>
                <a:ext cx="436527" cy="442001"/>
              </a:xfrm>
              <a:prstGeom prst="ellipse">
                <a:avLst/>
              </a:prstGeom>
              <a:solidFill>
                <a:srgbClr val="FE7600"/>
              </a:solid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45718" tIns="45718" rIns="45718" bIns="45718" anchor="ctr"/>
              <a:lstStyle/>
              <a:p>
                <a:endParaRPr dirty="0"/>
              </a:p>
            </p:txBody>
          </p:sp>
          <p:sp>
            <p:nvSpPr>
              <p:cNvPr id="87" name="2"/>
              <p:cNvSpPr txBox="1"/>
              <p:nvPr/>
            </p:nvSpPr>
            <p:spPr>
              <a:xfrm>
                <a:off x="6615042" y="2278584"/>
                <a:ext cx="233982" cy="37083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45718" tIns="45718" rIns="45718" bIns="45718">
                <a:spAutoFit/>
              </a:bodyPr>
              <a:lstStyle>
                <a:lvl1pPr>
                  <a:defRPr>
                    <a:solidFill>
                      <a:srgbClr val="FFFFFF"/>
                    </a:solidFill>
                    <a:latin typeface="Montserrat Regular"/>
                    <a:ea typeface="Montserrat Regular"/>
                    <a:cs typeface="Montserrat Regular"/>
                    <a:sym typeface="Montserrat Regular"/>
                  </a:defRPr>
                </a:lvl1pPr>
              </a:lstStyle>
              <a:p>
                <a:r>
                  <a:rPr dirty="0"/>
                  <a:t>2</a:t>
                </a:r>
              </a:p>
            </p:txBody>
          </p:sp>
        </p:grp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3A32FD62-0ED4-C954-B2E8-0C33474AB88C}"/>
              </a:ext>
            </a:extLst>
          </p:cNvPr>
          <p:cNvGrpSpPr/>
          <p:nvPr/>
        </p:nvGrpSpPr>
        <p:grpSpPr>
          <a:xfrm>
            <a:off x="6270607" y="1477478"/>
            <a:ext cx="3437273" cy="442001"/>
            <a:chOff x="6270607" y="1477478"/>
            <a:chExt cx="3437273" cy="442001"/>
          </a:xfrm>
        </p:grpSpPr>
        <p:sp>
          <p:nvSpPr>
            <p:cNvPr id="76" name="Untertitel 1"/>
            <p:cNvSpPr txBox="1"/>
            <p:nvPr/>
          </p:nvSpPr>
          <p:spPr>
            <a:xfrm>
              <a:off x="6387264" y="1504376"/>
              <a:ext cx="3320616" cy="4150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norm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defRPr sz="2000">
                  <a:solidFill>
                    <a:schemeClr val="accent5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rPr dirty="0"/>
                <a:t>      </a:t>
              </a:r>
              <a:r>
                <a:rPr dirty="0" err="1"/>
                <a:t>Einführung</a:t>
              </a:r>
              <a:endParaRPr dirty="0"/>
            </a:p>
          </p:txBody>
        </p:sp>
        <p:grpSp>
          <p:nvGrpSpPr>
            <p:cNvPr id="2" name="Gruppieren 1">
              <a:extLst>
                <a:ext uri="{FF2B5EF4-FFF2-40B4-BE49-F238E27FC236}">
                  <a16:creationId xmlns:a16="http://schemas.microsoft.com/office/drawing/2014/main" id="{66A702C8-2DBA-DB2A-E710-3D6C3EDF07D1}"/>
                </a:ext>
              </a:extLst>
            </p:cNvPr>
            <p:cNvGrpSpPr/>
            <p:nvPr/>
          </p:nvGrpSpPr>
          <p:grpSpPr>
            <a:xfrm>
              <a:off x="6270607" y="1477478"/>
              <a:ext cx="436527" cy="442001"/>
              <a:chOff x="6502255" y="1520150"/>
              <a:chExt cx="436527" cy="442001"/>
            </a:xfrm>
          </p:grpSpPr>
          <p:sp>
            <p:nvSpPr>
              <p:cNvPr id="88" name="aahjuA"/>
              <p:cNvSpPr/>
              <p:nvPr/>
            </p:nvSpPr>
            <p:spPr>
              <a:xfrm>
                <a:off x="6502255" y="1520150"/>
                <a:ext cx="436527" cy="442001"/>
              </a:xfrm>
              <a:prstGeom prst="ellipse">
                <a:avLst/>
              </a:prstGeom>
              <a:solidFill>
                <a:schemeClr val="accent5"/>
              </a:solid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45718" tIns="45718" rIns="45718" bIns="45718" anchor="ctr"/>
              <a:lstStyle/>
              <a:p>
                <a:endParaRPr dirty="0"/>
              </a:p>
            </p:txBody>
          </p:sp>
          <p:sp>
            <p:nvSpPr>
              <p:cNvPr id="89" name="1"/>
              <p:cNvSpPr txBox="1"/>
              <p:nvPr/>
            </p:nvSpPr>
            <p:spPr>
              <a:xfrm>
                <a:off x="6637348" y="1555732"/>
                <a:ext cx="186661" cy="37083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45718" tIns="45718" rIns="45718" bIns="45718">
                <a:spAutoFit/>
              </a:bodyPr>
              <a:lstStyle>
                <a:lvl1pPr>
                  <a:defRPr>
                    <a:solidFill>
                      <a:srgbClr val="FFFFFF"/>
                    </a:solidFill>
                    <a:latin typeface="Montserrat Regular"/>
                    <a:ea typeface="Montserrat Regular"/>
                    <a:cs typeface="Montserrat Regular"/>
                    <a:sym typeface="Montserrat Regular"/>
                  </a:defRPr>
                </a:lvl1pPr>
              </a:lstStyle>
              <a:p>
                <a:r>
                  <a:rPr dirty="0"/>
                  <a:t>1</a:t>
                </a:r>
              </a:p>
            </p:txBody>
          </p:sp>
        </p:grpSp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13C1F87F-16C6-D78F-4D32-E3D20C238E96}"/>
              </a:ext>
            </a:extLst>
          </p:cNvPr>
          <p:cNvGrpSpPr/>
          <p:nvPr/>
        </p:nvGrpSpPr>
        <p:grpSpPr>
          <a:xfrm>
            <a:off x="6280767" y="2973983"/>
            <a:ext cx="9936298" cy="500447"/>
            <a:chOff x="6280767" y="2973983"/>
            <a:chExt cx="9936298" cy="500447"/>
          </a:xfrm>
        </p:grpSpPr>
        <p:sp>
          <p:nvSpPr>
            <p:cNvPr id="78" name="Untertitel 1"/>
            <p:cNvSpPr txBox="1"/>
            <p:nvPr/>
          </p:nvSpPr>
          <p:spPr>
            <a:xfrm>
              <a:off x="6387263" y="3000882"/>
              <a:ext cx="9829802" cy="4735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norm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lr>
                  <a:schemeClr val="accent5"/>
                </a:buClr>
                <a:defRPr sz="2000">
                  <a:solidFill>
                    <a:schemeClr val="accent5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rPr dirty="0"/>
                <a:t>      </a:t>
              </a:r>
              <a:r>
                <a:rPr dirty="0" err="1"/>
                <a:t>Formale</a:t>
              </a:r>
              <a:r>
                <a:rPr dirty="0"/>
                <a:t> </a:t>
              </a:r>
              <a:r>
                <a:rPr dirty="0" err="1"/>
                <a:t>Gestaltung</a:t>
              </a:r>
              <a:endParaRPr dirty="0"/>
            </a:p>
          </p:txBody>
        </p:sp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64F507AF-59AA-DA33-B244-E02EB74819BB}"/>
                </a:ext>
              </a:extLst>
            </p:cNvPr>
            <p:cNvGrpSpPr/>
            <p:nvPr/>
          </p:nvGrpSpPr>
          <p:grpSpPr>
            <a:xfrm>
              <a:off x="6280767" y="2973983"/>
              <a:ext cx="436527" cy="442001"/>
              <a:chOff x="6512415" y="3016655"/>
              <a:chExt cx="436527" cy="442001"/>
            </a:xfrm>
          </p:grpSpPr>
          <p:sp>
            <p:nvSpPr>
              <p:cNvPr id="90" name="aahjuA"/>
              <p:cNvSpPr/>
              <p:nvPr/>
            </p:nvSpPr>
            <p:spPr>
              <a:xfrm>
                <a:off x="6512415" y="3016655"/>
                <a:ext cx="436527" cy="442001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45718" tIns="45718" rIns="45718" bIns="45718" anchor="ctr"/>
              <a:lstStyle/>
              <a:p>
                <a:endParaRPr dirty="0"/>
              </a:p>
            </p:txBody>
          </p:sp>
          <p:sp>
            <p:nvSpPr>
              <p:cNvPr id="94" name="3"/>
              <p:cNvSpPr txBox="1"/>
              <p:nvPr/>
            </p:nvSpPr>
            <p:spPr>
              <a:xfrm>
                <a:off x="6619225" y="3052237"/>
                <a:ext cx="233068" cy="37083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45718" tIns="45718" rIns="45718" bIns="45718">
                <a:spAutoFit/>
              </a:bodyPr>
              <a:lstStyle>
                <a:lvl1pPr>
                  <a:defRPr>
                    <a:solidFill>
                      <a:srgbClr val="FFFFFF"/>
                    </a:solidFill>
                    <a:latin typeface="Montserrat Regular"/>
                    <a:ea typeface="Montserrat Regular"/>
                    <a:cs typeface="Montserrat Regular"/>
                    <a:sym typeface="Montserrat Regular"/>
                  </a:defRPr>
                </a:lvl1pPr>
              </a:lstStyle>
              <a:p>
                <a:r>
                  <a:rPr dirty="0"/>
                  <a:t>3</a:t>
                </a:r>
              </a:p>
            </p:txBody>
          </p:sp>
        </p:grp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4802BD84-95DA-B9CF-0479-E151324AD43D}"/>
              </a:ext>
            </a:extLst>
          </p:cNvPr>
          <p:cNvGrpSpPr/>
          <p:nvPr/>
        </p:nvGrpSpPr>
        <p:grpSpPr>
          <a:xfrm>
            <a:off x="6788767" y="3431757"/>
            <a:ext cx="10314730" cy="516650"/>
            <a:chOff x="6788767" y="3431757"/>
            <a:chExt cx="10314730" cy="516650"/>
          </a:xfrm>
        </p:grpSpPr>
        <p:sp>
          <p:nvSpPr>
            <p:cNvPr id="83" name="Untertitel 1"/>
            <p:cNvSpPr txBox="1"/>
            <p:nvPr/>
          </p:nvSpPr>
          <p:spPr>
            <a:xfrm>
              <a:off x="7273695" y="3474859"/>
              <a:ext cx="9829802" cy="4735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norm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defRPr sz="2000">
                  <a:solidFill>
                    <a:schemeClr val="accent5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rPr dirty="0"/>
                <a:t>Bild</a:t>
              </a:r>
            </a:p>
          </p:txBody>
        </p:sp>
        <p:grpSp>
          <p:nvGrpSpPr>
            <p:cNvPr id="5" name="Gruppieren 4">
              <a:extLst>
                <a:ext uri="{FF2B5EF4-FFF2-40B4-BE49-F238E27FC236}">
                  <a16:creationId xmlns:a16="http://schemas.microsoft.com/office/drawing/2014/main" id="{983D74E3-1038-6A2E-359A-9EDA4DB95477}"/>
                </a:ext>
              </a:extLst>
            </p:cNvPr>
            <p:cNvGrpSpPr/>
            <p:nvPr/>
          </p:nvGrpSpPr>
          <p:grpSpPr>
            <a:xfrm>
              <a:off x="6788767" y="3431757"/>
              <a:ext cx="436527" cy="442001"/>
              <a:chOff x="7020415" y="3474429"/>
              <a:chExt cx="436527" cy="442001"/>
            </a:xfrm>
          </p:grpSpPr>
          <p:sp>
            <p:nvSpPr>
              <p:cNvPr id="91" name="aahjuA"/>
              <p:cNvSpPr/>
              <p:nvPr/>
            </p:nvSpPr>
            <p:spPr>
              <a:xfrm>
                <a:off x="7020415" y="3474429"/>
                <a:ext cx="436527" cy="442001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45718" tIns="45718" rIns="45718" bIns="45718" anchor="ctr"/>
              <a:lstStyle/>
              <a:p>
                <a:endParaRPr dirty="0"/>
              </a:p>
            </p:txBody>
          </p:sp>
          <p:sp>
            <p:nvSpPr>
              <p:cNvPr id="95" name="a"/>
              <p:cNvSpPr txBox="1"/>
              <p:nvPr/>
            </p:nvSpPr>
            <p:spPr>
              <a:xfrm>
                <a:off x="7129333" y="3489690"/>
                <a:ext cx="239011" cy="37083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45718" tIns="45718" rIns="45718" bIns="45718">
                <a:spAutoFit/>
              </a:bodyPr>
              <a:lstStyle>
                <a:lvl1pPr>
                  <a:defRPr>
                    <a:solidFill>
                      <a:srgbClr val="FFFFFF"/>
                    </a:solidFill>
                    <a:latin typeface="Montserrat Regular"/>
                    <a:ea typeface="Montserrat Regular"/>
                    <a:cs typeface="Montserrat Regular"/>
                    <a:sym typeface="Montserrat Regular"/>
                  </a:defRPr>
                </a:lvl1pPr>
              </a:lstStyle>
              <a:p>
                <a:r>
                  <a:rPr dirty="0"/>
                  <a:t>a</a:t>
                </a:r>
              </a:p>
            </p:txBody>
          </p:sp>
        </p:grp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CC61250E-4492-3EC4-5E45-31D666575884}"/>
              </a:ext>
            </a:extLst>
          </p:cNvPr>
          <p:cNvGrpSpPr/>
          <p:nvPr/>
        </p:nvGrpSpPr>
        <p:grpSpPr>
          <a:xfrm>
            <a:off x="6788767" y="3926225"/>
            <a:ext cx="10314730" cy="516435"/>
            <a:chOff x="6788767" y="3926225"/>
            <a:chExt cx="10314730" cy="516435"/>
          </a:xfrm>
        </p:grpSpPr>
        <p:sp>
          <p:nvSpPr>
            <p:cNvPr id="84" name="Untertitel 1"/>
            <p:cNvSpPr txBox="1"/>
            <p:nvPr/>
          </p:nvSpPr>
          <p:spPr>
            <a:xfrm>
              <a:off x="7273695" y="3969112"/>
              <a:ext cx="9829802" cy="4735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norm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defRPr sz="2000">
                  <a:solidFill>
                    <a:schemeClr val="accent5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Montage</a:t>
              </a:r>
            </a:p>
          </p:txBody>
        </p:sp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BA17E4B2-81E3-24C4-EE25-0A95680BCDD5}"/>
                </a:ext>
              </a:extLst>
            </p:cNvPr>
            <p:cNvGrpSpPr/>
            <p:nvPr/>
          </p:nvGrpSpPr>
          <p:grpSpPr>
            <a:xfrm>
              <a:off x="6788767" y="3926225"/>
              <a:ext cx="436527" cy="442001"/>
              <a:chOff x="7020415" y="3968897"/>
              <a:chExt cx="436527" cy="442001"/>
            </a:xfrm>
          </p:grpSpPr>
          <p:sp>
            <p:nvSpPr>
              <p:cNvPr id="92" name="aahjuA"/>
              <p:cNvSpPr/>
              <p:nvPr/>
            </p:nvSpPr>
            <p:spPr>
              <a:xfrm>
                <a:off x="7020415" y="3968897"/>
                <a:ext cx="436527" cy="442001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45718" tIns="45718" rIns="45718" bIns="45718" anchor="ctr"/>
              <a:lstStyle/>
              <a:p>
                <a:endParaRPr dirty="0"/>
              </a:p>
            </p:txBody>
          </p:sp>
          <p:sp>
            <p:nvSpPr>
              <p:cNvPr id="96" name="b"/>
              <p:cNvSpPr txBox="1"/>
              <p:nvPr/>
            </p:nvSpPr>
            <p:spPr>
              <a:xfrm>
                <a:off x="7119173" y="4004479"/>
                <a:ext cx="259128" cy="37083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45718" tIns="45718" rIns="45718" bIns="45718">
                <a:spAutoFit/>
              </a:bodyPr>
              <a:lstStyle>
                <a:lvl1pPr>
                  <a:defRPr>
                    <a:solidFill>
                      <a:srgbClr val="FFFFFF"/>
                    </a:solidFill>
                    <a:latin typeface="Montserrat Regular"/>
                    <a:ea typeface="Montserrat Regular"/>
                    <a:cs typeface="Montserrat Regular"/>
                    <a:sym typeface="Montserrat Regular"/>
                  </a:defRPr>
                </a:lvl1pPr>
              </a:lstStyle>
              <a:p>
                <a:r>
                  <a:rPr dirty="0"/>
                  <a:t>b</a:t>
                </a:r>
              </a:p>
            </p:txBody>
          </p:sp>
        </p:grpSp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C9ADDB95-D03A-FC21-E9E1-632C570D7A66}"/>
              </a:ext>
            </a:extLst>
          </p:cNvPr>
          <p:cNvGrpSpPr/>
          <p:nvPr/>
        </p:nvGrpSpPr>
        <p:grpSpPr>
          <a:xfrm>
            <a:off x="6788767" y="4410340"/>
            <a:ext cx="10314729" cy="526573"/>
            <a:chOff x="6788767" y="4410340"/>
            <a:chExt cx="10314729" cy="526573"/>
          </a:xfrm>
        </p:grpSpPr>
        <p:sp>
          <p:nvSpPr>
            <p:cNvPr id="85" name="Untertitel 1"/>
            <p:cNvSpPr txBox="1"/>
            <p:nvPr/>
          </p:nvSpPr>
          <p:spPr>
            <a:xfrm>
              <a:off x="7273694" y="4463365"/>
              <a:ext cx="9829802" cy="4735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norm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lr>
                  <a:schemeClr val="accent5"/>
                </a:buClr>
                <a:defRPr sz="2000">
                  <a:solidFill>
                    <a:schemeClr val="accent5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Ton</a:t>
              </a:r>
            </a:p>
          </p:txBody>
        </p:sp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743E1267-FE80-7930-7FDB-3D4FB4038BDD}"/>
                </a:ext>
              </a:extLst>
            </p:cNvPr>
            <p:cNvGrpSpPr/>
            <p:nvPr/>
          </p:nvGrpSpPr>
          <p:grpSpPr>
            <a:xfrm>
              <a:off x="6788767" y="4410340"/>
              <a:ext cx="436527" cy="442001"/>
              <a:chOff x="7020415" y="4453012"/>
              <a:chExt cx="436527" cy="442001"/>
            </a:xfrm>
          </p:grpSpPr>
          <p:sp>
            <p:nvSpPr>
              <p:cNvPr id="93" name="aahjuA"/>
              <p:cNvSpPr/>
              <p:nvPr/>
            </p:nvSpPr>
            <p:spPr>
              <a:xfrm>
                <a:off x="7020415" y="4453012"/>
                <a:ext cx="436527" cy="442001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45718" tIns="45718" rIns="45718" bIns="45718" anchor="ctr"/>
              <a:lstStyle/>
              <a:p>
                <a:endParaRPr dirty="0"/>
              </a:p>
            </p:txBody>
          </p:sp>
          <p:sp>
            <p:nvSpPr>
              <p:cNvPr id="97" name="c"/>
              <p:cNvSpPr txBox="1"/>
              <p:nvPr/>
            </p:nvSpPr>
            <p:spPr>
              <a:xfrm>
                <a:off x="7122259" y="4468274"/>
                <a:ext cx="232839" cy="37083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45718" tIns="45718" rIns="45718" bIns="45718">
                <a:spAutoFit/>
              </a:bodyPr>
              <a:lstStyle>
                <a:lvl1pPr>
                  <a:defRPr>
                    <a:solidFill>
                      <a:srgbClr val="FFFFFF"/>
                    </a:solidFill>
                    <a:latin typeface="Montserrat Regular"/>
                    <a:ea typeface="Montserrat Regular"/>
                    <a:cs typeface="Montserrat Regular"/>
                    <a:sym typeface="Montserrat Regular"/>
                  </a:defRPr>
                </a:lvl1pPr>
              </a:lstStyle>
              <a:p>
                <a:r>
                  <a:rPr dirty="0"/>
                  <a:t>c</a:t>
                </a:r>
              </a:p>
            </p:txBody>
          </p:sp>
        </p:grpSp>
      </p:grp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DCF8B219-DEC6-D2F1-9DFA-431D833FBA05}"/>
              </a:ext>
            </a:extLst>
          </p:cNvPr>
          <p:cNvGrpSpPr/>
          <p:nvPr/>
        </p:nvGrpSpPr>
        <p:grpSpPr>
          <a:xfrm>
            <a:off x="6340336" y="5259596"/>
            <a:ext cx="9876730" cy="519806"/>
            <a:chOff x="6340336" y="5259596"/>
            <a:chExt cx="9876730" cy="519806"/>
          </a:xfrm>
        </p:grpSpPr>
        <p:sp>
          <p:nvSpPr>
            <p:cNvPr id="79" name="Untertitel 1"/>
            <p:cNvSpPr txBox="1"/>
            <p:nvPr/>
          </p:nvSpPr>
          <p:spPr>
            <a:xfrm>
              <a:off x="6387264" y="5305853"/>
              <a:ext cx="9829802" cy="47354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norm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defRPr sz="2000">
                  <a:solidFill>
                    <a:schemeClr val="accent5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rPr dirty="0"/>
                <a:t>      Modi des </a:t>
              </a:r>
              <a:r>
                <a:rPr dirty="0" err="1"/>
                <a:t>Dokumentarfilms</a:t>
              </a:r>
              <a:endParaRPr dirty="0"/>
            </a:p>
          </p:txBody>
        </p:sp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DC075CDC-7C80-6F59-F206-74770E2474F4}"/>
                </a:ext>
              </a:extLst>
            </p:cNvPr>
            <p:cNvGrpSpPr/>
            <p:nvPr/>
          </p:nvGrpSpPr>
          <p:grpSpPr>
            <a:xfrm>
              <a:off x="6340336" y="5259596"/>
              <a:ext cx="436527" cy="442001"/>
              <a:chOff x="6571984" y="5302268"/>
              <a:chExt cx="436527" cy="442001"/>
            </a:xfrm>
          </p:grpSpPr>
          <p:sp>
            <p:nvSpPr>
              <p:cNvPr id="98" name="aahjuA"/>
              <p:cNvSpPr/>
              <p:nvPr/>
            </p:nvSpPr>
            <p:spPr>
              <a:xfrm>
                <a:off x="6571984" y="5302268"/>
                <a:ext cx="436527" cy="442001"/>
              </a:xfrm>
              <a:prstGeom prst="ellipse">
                <a:avLst/>
              </a:prstGeom>
              <a:solidFill>
                <a:schemeClr val="accent5"/>
              </a:solid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45718" tIns="45718" rIns="45718" bIns="45718" anchor="ctr"/>
              <a:lstStyle/>
              <a:p>
                <a:endParaRPr dirty="0"/>
              </a:p>
            </p:txBody>
          </p:sp>
          <p:sp>
            <p:nvSpPr>
              <p:cNvPr id="100" name="4"/>
              <p:cNvSpPr txBox="1"/>
              <p:nvPr/>
            </p:nvSpPr>
            <p:spPr>
              <a:xfrm>
                <a:off x="6649720" y="5339081"/>
                <a:ext cx="222428" cy="36932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8" tIns="45718" rIns="45718" bIns="45718">
                <a:spAutoFit/>
              </a:bodyPr>
              <a:lstStyle>
                <a:lvl1pPr>
                  <a:defRPr>
                    <a:solidFill>
                      <a:srgbClr val="FFFFFF"/>
                    </a:solidFill>
                    <a:latin typeface="Montserrat Regular"/>
                    <a:ea typeface="Montserrat Regular"/>
                    <a:cs typeface="Montserrat Regular"/>
                    <a:sym typeface="Montserrat Regular"/>
                  </a:defRPr>
                </a:lvl1pPr>
              </a:lstStyle>
              <a:p>
                <a:r>
                  <a:rPr dirty="0"/>
                  <a:t>4</a:t>
                </a:r>
              </a:p>
            </p:txBody>
          </p:sp>
        </p:grp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C7AB15FA-5629-FBCF-5C72-C64743110435}"/>
              </a:ext>
            </a:extLst>
          </p:cNvPr>
          <p:cNvGrpSpPr/>
          <p:nvPr/>
        </p:nvGrpSpPr>
        <p:grpSpPr>
          <a:xfrm>
            <a:off x="6340336" y="6043063"/>
            <a:ext cx="9876730" cy="500446"/>
            <a:chOff x="6340336" y="6043063"/>
            <a:chExt cx="9876730" cy="500446"/>
          </a:xfrm>
        </p:grpSpPr>
        <p:sp>
          <p:nvSpPr>
            <p:cNvPr id="80" name="Untertitel 1"/>
            <p:cNvSpPr txBox="1"/>
            <p:nvPr/>
          </p:nvSpPr>
          <p:spPr>
            <a:xfrm>
              <a:off x="6387264" y="6069961"/>
              <a:ext cx="9829802" cy="4735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norm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defRPr sz="2000">
                  <a:solidFill>
                    <a:schemeClr val="accent5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rPr dirty="0"/>
                <a:t>      </a:t>
              </a:r>
              <a:r>
                <a:rPr dirty="0" err="1"/>
                <a:t>Literatur</a:t>
              </a:r>
              <a:endParaRPr dirty="0"/>
            </a:p>
          </p:txBody>
        </p:sp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CC5B8D1D-D988-C5EB-63C6-00B67D2B8854}"/>
                </a:ext>
              </a:extLst>
            </p:cNvPr>
            <p:cNvGrpSpPr/>
            <p:nvPr/>
          </p:nvGrpSpPr>
          <p:grpSpPr>
            <a:xfrm>
              <a:off x="6340336" y="6043063"/>
              <a:ext cx="436527" cy="442001"/>
              <a:chOff x="6571984" y="6085735"/>
              <a:chExt cx="436527" cy="442001"/>
            </a:xfrm>
          </p:grpSpPr>
          <p:sp>
            <p:nvSpPr>
              <p:cNvPr id="99" name="aahjuA"/>
              <p:cNvSpPr/>
              <p:nvPr/>
            </p:nvSpPr>
            <p:spPr>
              <a:xfrm>
                <a:off x="6571984" y="6085735"/>
                <a:ext cx="436527" cy="442001"/>
              </a:xfrm>
              <a:prstGeom prst="ellipse">
                <a:avLst/>
              </a:prstGeom>
              <a:solidFill>
                <a:schemeClr val="accent5"/>
              </a:solid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45718" tIns="45718" rIns="45718" bIns="45718" anchor="ctr"/>
              <a:lstStyle/>
              <a:p>
                <a:endParaRPr dirty="0"/>
              </a:p>
            </p:txBody>
          </p:sp>
          <p:sp>
            <p:nvSpPr>
              <p:cNvPr id="101" name="5"/>
              <p:cNvSpPr txBox="1"/>
              <p:nvPr/>
            </p:nvSpPr>
            <p:spPr>
              <a:xfrm>
                <a:off x="6673484" y="6117757"/>
                <a:ext cx="233525" cy="37083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45718" tIns="45718" rIns="45718" bIns="45718">
                <a:spAutoFit/>
              </a:bodyPr>
              <a:lstStyle>
                <a:lvl1pPr>
                  <a:defRPr>
                    <a:solidFill>
                      <a:srgbClr val="FFFFFF"/>
                    </a:solidFill>
                    <a:latin typeface="Montserrat Regular"/>
                    <a:ea typeface="Montserrat Regular"/>
                    <a:cs typeface="Montserrat Regular"/>
                    <a:sym typeface="Montserrat Regular"/>
                  </a:defRPr>
                </a:lvl1pPr>
              </a:lstStyle>
              <a:p>
                <a:r>
                  <a:rPr dirty="0"/>
                  <a:t>5</a:t>
                </a:r>
              </a:p>
            </p:txBody>
          </p:sp>
        </p:grpSp>
      </p:grpSp>
      <p:sp>
        <p:nvSpPr>
          <p:cNvPr id="10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658600" y="6356350"/>
            <a:ext cx="190700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itel 2"/>
          <p:cNvSpPr txBox="1">
            <a:spLocks noGrp="1"/>
          </p:cNvSpPr>
          <p:nvPr>
            <p:ph type="ctrTitle"/>
          </p:nvPr>
        </p:nvSpPr>
        <p:spPr>
          <a:xfrm>
            <a:off x="-25240" y="154410"/>
            <a:ext cx="12242480" cy="1033424"/>
          </a:xfrm>
          <a:prstGeom prst="rect">
            <a:avLst/>
          </a:prstGeom>
        </p:spPr>
        <p:txBody>
          <a:bodyPr/>
          <a:lstStyle>
            <a:lvl1pPr algn="ctr">
              <a:defRPr sz="2900"/>
            </a:lvl1pPr>
          </a:lstStyle>
          <a:p>
            <a:r>
              <a:t>1 - Einführung: Worum geht es bei der Filmanalyse überhaupt?</a:t>
            </a:r>
          </a:p>
        </p:txBody>
      </p:sp>
      <p:sp>
        <p:nvSpPr>
          <p:cNvPr id="105" name="Untertitel 1"/>
          <p:cNvSpPr txBox="1"/>
          <p:nvPr/>
        </p:nvSpPr>
        <p:spPr>
          <a:xfrm>
            <a:off x="254760" y="1809805"/>
            <a:ext cx="9647018" cy="7946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 defTabSz="740663">
              <a:lnSpc>
                <a:spcPct val="110000"/>
              </a:lnSpc>
              <a:spcBef>
                <a:spcPts val="800"/>
              </a:spcBef>
              <a:defRPr sz="1862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t>Herausfinden, </a:t>
            </a:r>
            <a:r>
              <a:rPr u="sng">
                <a:latin typeface="Montserrat SemiBold"/>
                <a:ea typeface="Montserrat SemiBold"/>
                <a:cs typeface="Montserrat SemiBold"/>
                <a:sym typeface="Montserrat SemiBold"/>
              </a:rPr>
              <a:t>wie</a:t>
            </a:r>
            <a:r>
              <a:t> ein Film </a:t>
            </a:r>
            <a:r>
              <a:rPr>
                <a:solidFill>
                  <a:srgbClr val="FE7600"/>
                </a:solidFill>
              </a:rPr>
              <a:t>inhaltlich</a:t>
            </a:r>
            <a:r>
              <a:t> und </a:t>
            </a:r>
            <a:r>
              <a:rPr>
                <a:solidFill>
                  <a:schemeClr val="accent1"/>
                </a:solidFill>
              </a:rPr>
              <a:t>formal</a:t>
            </a:r>
            <a:r>
              <a:t> gestaltet ist.</a:t>
            </a:r>
          </a:p>
        </p:txBody>
      </p:sp>
      <p:sp>
        <p:nvSpPr>
          <p:cNvPr id="109" name="Untertitel 1"/>
          <p:cNvSpPr txBox="1"/>
          <p:nvPr/>
        </p:nvSpPr>
        <p:spPr>
          <a:xfrm>
            <a:off x="6792114" y="2239356"/>
            <a:ext cx="9647018" cy="794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 defTabSz="740663">
              <a:lnSpc>
                <a:spcPct val="110000"/>
              </a:lnSpc>
              <a:spcBef>
                <a:spcPts val="800"/>
              </a:spcBef>
              <a:defRPr sz="1862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t>Analysieren, </a:t>
            </a:r>
            <a:r>
              <a:rPr u="sng">
                <a:latin typeface="Montserrat SemiBold"/>
                <a:ea typeface="Montserrat SemiBold"/>
                <a:cs typeface="Montserrat SemiBold"/>
                <a:sym typeface="Montserrat SemiBold"/>
              </a:rPr>
              <a:t>warum</a:t>
            </a:r>
            <a:r>
              <a:rPr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r>
              <a:t>er so gestaltet ist.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09640714-B8EE-13A6-79F1-295A76A85E22}"/>
              </a:ext>
            </a:extLst>
          </p:cNvPr>
          <p:cNvGrpSpPr/>
          <p:nvPr/>
        </p:nvGrpSpPr>
        <p:grpSpPr>
          <a:xfrm>
            <a:off x="5713509" y="2120260"/>
            <a:ext cx="4827761" cy="3486287"/>
            <a:chOff x="5713509" y="2120260"/>
            <a:chExt cx="4827761" cy="3486287"/>
          </a:xfrm>
        </p:grpSpPr>
        <p:sp>
          <p:nvSpPr>
            <p:cNvPr id="110" name="Rectangle"/>
            <p:cNvSpPr/>
            <p:nvPr/>
          </p:nvSpPr>
          <p:spPr>
            <a:xfrm>
              <a:off x="7300498" y="3334963"/>
              <a:ext cx="3240772" cy="2271584"/>
            </a:xfrm>
            <a:prstGeom prst="rect">
              <a:avLst/>
            </a:prstGeom>
            <a:solidFill>
              <a:srgbClr val="AF1E78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111" name="Untertitel 1"/>
            <p:cNvSpPr txBox="1"/>
            <p:nvPr/>
          </p:nvSpPr>
          <p:spPr>
            <a:xfrm>
              <a:off x="7475236" y="3497190"/>
              <a:ext cx="2891295" cy="19471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rmAutofit/>
            </a:bodyPr>
            <a:lstStyle/>
            <a:p>
              <a:pPr algn="ctr">
                <a:lnSpc>
                  <a:spcPct val="110000"/>
                </a:lnSpc>
                <a:spcBef>
                  <a:spcPts val="1000"/>
                </a:spcBef>
                <a:defRPr sz="1700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pPr>
              <a:r>
                <a:rPr dirty="0"/>
                <a:t>Wie </a:t>
              </a:r>
              <a:r>
                <a:rPr dirty="0" err="1"/>
                <a:t>unterstützen</a:t>
              </a:r>
              <a:r>
                <a:rPr dirty="0"/>
                <a:t> </a:t>
              </a:r>
              <a:r>
                <a:rPr dirty="0" err="1"/>
                <a:t>Bilder</a:t>
              </a:r>
              <a:r>
                <a:rPr dirty="0"/>
                <a:t>, Montage und </a:t>
              </a:r>
              <a:r>
                <a:rPr dirty="0" err="1"/>
                <a:t>Töne</a:t>
              </a:r>
              <a:r>
                <a:rPr dirty="0"/>
                <a:t> die </a:t>
              </a:r>
              <a:r>
                <a:rPr dirty="0" err="1"/>
                <a:t>Aussage</a:t>
              </a:r>
              <a:r>
                <a:rPr dirty="0"/>
                <a:t> des Films?</a:t>
              </a:r>
            </a:p>
          </p:txBody>
        </p:sp>
        <p:sp>
          <p:nvSpPr>
            <p:cNvPr id="112" name="Line"/>
            <p:cNvSpPr/>
            <p:nvPr/>
          </p:nvSpPr>
          <p:spPr>
            <a:xfrm flipH="1" flipV="1">
              <a:off x="5713509" y="2120260"/>
              <a:ext cx="1819963" cy="1376735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38CBBFB2-7CF1-1CF7-E21C-5E1919F27C54}"/>
              </a:ext>
            </a:extLst>
          </p:cNvPr>
          <p:cNvGrpSpPr/>
          <p:nvPr/>
        </p:nvGrpSpPr>
        <p:grpSpPr>
          <a:xfrm>
            <a:off x="1650731" y="2170824"/>
            <a:ext cx="3240771" cy="3610277"/>
            <a:chOff x="1650731" y="2170824"/>
            <a:chExt cx="3240771" cy="3610277"/>
          </a:xfrm>
        </p:grpSpPr>
        <p:grpSp>
          <p:nvGrpSpPr>
            <p:cNvPr id="108" name="Group"/>
            <p:cNvGrpSpPr/>
            <p:nvPr/>
          </p:nvGrpSpPr>
          <p:grpSpPr>
            <a:xfrm>
              <a:off x="1650731" y="3334963"/>
              <a:ext cx="3240771" cy="2446138"/>
              <a:chOff x="0" y="0"/>
              <a:chExt cx="3240770" cy="2446136"/>
            </a:xfrm>
          </p:grpSpPr>
          <p:sp>
            <p:nvSpPr>
              <p:cNvPr id="106" name="Rectangle"/>
              <p:cNvSpPr/>
              <p:nvPr/>
            </p:nvSpPr>
            <p:spPr>
              <a:xfrm>
                <a:off x="0" y="0"/>
                <a:ext cx="3240771" cy="2271582"/>
              </a:xfrm>
              <a:prstGeom prst="rect">
                <a:avLst/>
              </a:prstGeom>
              <a:solidFill>
                <a:srgbClr val="FE76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07" name="Untertitel 1"/>
              <p:cNvSpPr txBox="1"/>
              <p:nvPr/>
            </p:nvSpPr>
            <p:spPr>
              <a:xfrm>
                <a:off x="174738" y="174554"/>
                <a:ext cx="2891294" cy="22715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normAutofit/>
              </a:bodyPr>
              <a:lstStyle/>
              <a:p>
                <a:pPr algn="ctr" defTabSz="841247">
                  <a:lnSpc>
                    <a:spcPct val="110000"/>
                  </a:lnSpc>
                  <a:spcBef>
                    <a:spcPts val="900"/>
                  </a:spcBef>
                  <a:defRPr sz="1748">
                    <a:solidFill>
                      <a:srgbClr val="FFFFFF"/>
                    </a:solidFill>
                    <a:latin typeface="Montserrat Medium"/>
                    <a:ea typeface="Montserrat Medium"/>
                    <a:cs typeface="Montserrat Medium"/>
                    <a:sym typeface="Montserrat Medium"/>
                  </a:defRPr>
                </a:pPr>
                <a:r>
                  <a:rPr dirty="0"/>
                  <a:t>Welches Thema </a:t>
                </a:r>
                <a:r>
                  <a:rPr dirty="0" err="1"/>
                  <a:t>wurde</a:t>
                </a:r>
                <a:r>
                  <a:rPr dirty="0"/>
                  <a:t> </a:t>
                </a:r>
                <a:r>
                  <a:rPr dirty="0" err="1"/>
                  <a:t>gewählt</a:t>
                </a:r>
                <a:r>
                  <a:rPr dirty="0"/>
                  <a:t> und </a:t>
                </a:r>
                <a:r>
                  <a:rPr dirty="0" err="1"/>
                  <a:t>warum</a:t>
                </a:r>
                <a:r>
                  <a:rPr dirty="0"/>
                  <a:t>?</a:t>
                </a:r>
                <a:br>
                  <a:rPr dirty="0"/>
                </a:br>
                <a:br>
                  <a:rPr dirty="0"/>
                </a:br>
                <a:r>
                  <a:rPr dirty="0"/>
                  <a:t> </a:t>
                </a:r>
                <a:r>
                  <a:rPr dirty="0" err="1"/>
                  <a:t>Welche</a:t>
                </a:r>
                <a:r>
                  <a:rPr dirty="0"/>
                  <a:t> </a:t>
                </a:r>
                <a:r>
                  <a:rPr sz="1656" dirty="0" err="1"/>
                  <a:t>Aspekte</a:t>
                </a:r>
                <a:r>
                  <a:rPr dirty="0"/>
                  <a:t> </a:t>
                </a:r>
                <a:r>
                  <a:rPr dirty="0" err="1"/>
                  <a:t>wurden</a:t>
                </a:r>
                <a:r>
                  <a:rPr dirty="0"/>
                  <a:t> </a:t>
                </a:r>
                <a:r>
                  <a:rPr dirty="0" err="1"/>
                  <a:t>vertieft</a:t>
                </a:r>
                <a:r>
                  <a:rPr dirty="0"/>
                  <a:t> und </a:t>
                </a:r>
                <a:r>
                  <a:rPr dirty="0" err="1"/>
                  <a:t>welche</a:t>
                </a:r>
                <a:r>
                  <a:rPr dirty="0"/>
                  <a:t> </a:t>
                </a:r>
                <a:r>
                  <a:rPr dirty="0" err="1"/>
                  <a:t>wurden</a:t>
                </a:r>
                <a:r>
                  <a:rPr dirty="0"/>
                  <a:t> </a:t>
                </a:r>
                <a:r>
                  <a:rPr dirty="0" err="1"/>
                  <a:t>ausgelassen</a:t>
                </a:r>
                <a:r>
                  <a:rPr dirty="0"/>
                  <a:t>?</a:t>
                </a:r>
              </a:p>
            </p:txBody>
          </p:sp>
        </p:grpSp>
        <p:sp>
          <p:nvSpPr>
            <p:cNvPr id="114" name="Line"/>
            <p:cNvSpPr/>
            <p:nvPr/>
          </p:nvSpPr>
          <p:spPr>
            <a:xfrm flipV="1">
              <a:off x="1675883" y="2170824"/>
              <a:ext cx="2349939" cy="1169162"/>
            </a:xfrm>
            <a:prstGeom prst="line">
              <a:avLst/>
            </a:prstGeom>
            <a:ln w="25400">
              <a:solidFill>
                <a:srgbClr val="FE7600"/>
              </a:solidFill>
            </a:ln>
          </p:spPr>
          <p:txBody>
            <a:bodyPr lIns="45718" tIns="45718" rIns="45718" bIns="45718"/>
            <a:lstStyle/>
            <a:p>
              <a:endParaRPr/>
            </a:p>
          </p:txBody>
        </p:sp>
      </p:grpSp>
      <p:sp>
        <p:nvSpPr>
          <p:cNvPr id="11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658600" y="6356350"/>
            <a:ext cx="190090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3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Untertitel 1"/>
          <p:cNvSpPr txBox="1"/>
          <p:nvPr/>
        </p:nvSpPr>
        <p:spPr>
          <a:xfrm>
            <a:off x="3486199" y="2391362"/>
            <a:ext cx="5210036" cy="5446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rPr dirty="0" err="1"/>
              <a:t>Fünf</a:t>
            </a:r>
            <a:r>
              <a:rPr dirty="0"/>
              <a:t> </a:t>
            </a:r>
            <a:r>
              <a:rPr dirty="0" err="1"/>
              <a:t>Ebenen</a:t>
            </a:r>
            <a:r>
              <a:rPr dirty="0"/>
              <a:t> der </a:t>
            </a:r>
            <a:r>
              <a:rPr dirty="0" err="1"/>
              <a:t>Filmanalyse</a:t>
            </a:r>
            <a:endParaRPr dirty="0"/>
          </a:p>
        </p:txBody>
      </p:sp>
      <p:sp>
        <p:nvSpPr>
          <p:cNvPr id="118" name="Rounded Rectangle"/>
          <p:cNvSpPr/>
          <p:nvPr/>
        </p:nvSpPr>
        <p:spPr>
          <a:xfrm>
            <a:off x="4158280" y="1390861"/>
            <a:ext cx="3929079" cy="544648"/>
          </a:xfrm>
          <a:prstGeom prst="roundRect">
            <a:avLst>
              <a:gd name="adj" fmla="val 31936"/>
            </a:avLst>
          </a:prstGeom>
          <a:solidFill>
            <a:srgbClr val="FE7600"/>
          </a:solidFill>
          <a:ln w="12700" cap="flat">
            <a:noFill/>
            <a:miter lim="4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endParaRPr/>
          </a:p>
        </p:txBody>
      </p:sp>
      <p:sp>
        <p:nvSpPr>
          <p:cNvPr id="119" name="Untertitel 1"/>
          <p:cNvSpPr txBox="1"/>
          <p:nvPr/>
        </p:nvSpPr>
        <p:spPr>
          <a:xfrm>
            <a:off x="3490257" y="1484564"/>
            <a:ext cx="5216863" cy="4135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 numCol="1" anchor="t">
            <a:norm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19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rPr dirty="0" err="1"/>
              <a:t>Worauf</a:t>
            </a:r>
            <a:r>
              <a:rPr dirty="0"/>
              <a:t> </a:t>
            </a:r>
            <a:r>
              <a:rPr dirty="0" err="1"/>
              <a:t>könnt</a:t>
            </a:r>
            <a:r>
              <a:rPr dirty="0"/>
              <a:t> </a:t>
            </a:r>
            <a:r>
              <a:rPr dirty="0" err="1"/>
              <a:t>ihr</a:t>
            </a:r>
            <a:r>
              <a:rPr dirty="0"/>
              <a:t> </a:t>
            </a:r>
            <a:r>
              <a:rPr dirty="0" err="1"/>
              <a:t>achten</a:t>
            </a:r>
            <a:r>
              <a:rPr dirty="0"/>
              <a:t>?</a:t>
            </a:r>
          </a:p>
        </p:txBody>
      </p:sp>
      <p:sp>
        <p:nvSpPr>
          <p:cNvPr id="121" name="Titel 2"/>
          <p:cNvSpPr txBox="1">
            <a:spLocks noGrp="1"/>
          </p:cNvSpPr>
          <p:nvPr>
            <p:ph type="ctrTitle"/>
          </p:nvPr>
        </p:nvSpPr>
        <p:spPr>
          <a:xfrm>
            <a:off x="1303194" y="99527"/>
            <a:ext cx="9585612" cy="1033424"/>
          </a:xfrm>
          <a:prstGeom prst="rect">
            <a:avLst/>
          </a:prstGeom>
        </p:spPr>
        <p:txBody>
          <a:bodyPr/>
          <a:lstStyle>
            <a:lvl1pPr algn="ctr">
              <a:defRPr sz="3000"/>
            </a:lvl1pPr>
          </a:lstStyle>
          <a:p>
            <a:r>
              <a:rPr lang="de-DE" dirty="0"/>
              <a:t>      </a:t>
            </a:r>
            <a:r>
              <a:rPr dirty="0" err="1"/>
              <a:t>Inhaltliche</a:t>
            </a:r>
            <a:r>
              <a:rPr dirty="0"/>
              <a:t> </a:t>
            </a:r>
            <a:r>
              <a:rPr dirty="0" err="1"/>
              <a:t>Gestaltung</a:t>
            </a:r>
            <a:endParaRPr dirty="0"/>
          </a:p>
        </p:txBody>
      </p:sp>
      <p:sp>
        <p:nvSpPr>
          <p:cNvPr id="122" name="Text"/>
          <p:cNvSpPr txBox="1"/>
          <p:nvPr/>
        </p:nvSpPr>
        <p:spPr>
          <a:xfrm>
            <a:off x="10762066" y="6456681"/>
            <a:ext cx="162887" cy="370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solidFill>
                  <a:schemeClr val="accent1"/>
                </a:solidFill>
                <a:uFill>
                  <a:solidFill>
                    <a:srgbClr val="0000FF"/>
                  </a:solidFill>
                </a:uFill>
                <a:latin typeface="Montserrat Light"/>
                <a:ea typeface="Montserrat Light"/>
                <a:cs typeface="Montserrat Light"/>
                <a:sym typeface="Montserrat Light"/>
                <a:hlinkClick r:id="rId2"/>
              </a:defRPr>
            </a:lvl1pPr>
          </a:lstStyle>
          <a:p>
            <a:pPr>
              <a:defRPr>
                <a:uFillTx/>
              </a:defRPr>
            </a:pPr>
            <a:r>
              <a:rPr>
                <a:uFill>
                  <a:solidFill>
                    <a:srgbClr val="0000FF"/>
                  </a:solidFill>
                </a:uFill>
                <a:hlinkClick r:id="rId2"/>
              </a:rPr>
              <a:t> 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1864659-ECD3-B357-B5EB-183FBC695B3E}"/>
              </a:ext>
            </a:extLst>
          </p:cNvPr>
          <p:cNvGrpSpPr/>
          <p:nvPr/>
        </p:nvGrpSpPr>
        <p:grpSpPr>
          <a:xfrm>
            <a:off x="4701593" y="2976486"/>
            <a:ext cx="7506795" cy="474524"/>
            <a:chOff x="2974393" y="3037446"/>
            <a:chExt cx="7506795" cy="474524"/>
          </a:xfrm>
        </p:grpSpPr>
        <p:sp>
          <p:nvSpPr>
            <p:cNvPr id="123" name="aahjuA"/>
            <p:cNvSpPr/>
            <p:nvPr/>
          </p:nvSpPr>
          <p:spPr>
            <a:xfrm>
              <a:off x="2974393" y="3037446"/>
              <a:ext cx="436527" cy="442002"/>
            </a:xfrm>
            <a:prstGeom prst="ellipse">
              <a:avLst/>
            </a:prstGeom>
            <a:solidFill>
              <a:srgbClr val="FE7600"/>
            </a:solidFill>
            <a:ln w="25400" cap="flat">
              <a:solidFill>
                <a:srgbClr val="FE76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4" name="Untertitel 1"/>
            <p:cNvSpPr txBox="1"/>
            <p:nvPr/>
          </p:nvSpPr>
          <p:spPr>
            <a:xfrm>
              <a:off x="3375670" y="3044568"/>
              <a:ext cx="7105518" cy="467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>
              <a:lvl1pPr>
                <a:spcBef>
                  <a:spcPts val="1000"/>
                </a:spcBef>
                <a:defRPr>
                  <a:solidFill>
                    <a:schemeClr val="accent5"/>
                  </a:solidFill>
                  <a:latin typeface="Montserrat Light"/>
                  <a:ea typeface="Montserrat Light"/>
                  <a:cs typeface="Montserrat Light"/>
                  <a:sym typeface="Montserrat Light"/>
                </a:defRPr>
              </a:lvl1pPr>
            </a:lstStyle>
            <a:p>
              <a:r>
                <a:rPr lang="de-DE" dirty="0"/>
                <a:t> </a:t>
              </a:r>
              <a:r>
                <a:rPr dirty="0" err="1"/>
                <a:t>Inhalt</a:t>
              </a:r>
              <a:r>
                <a:rPr dirty="0"/>
                <a:t> und </a:t>
              </a:r>
              <a:r>
                <a:rPr dirty="0" err="1"/>
                <a:t>Präsentation</a:t>
              </a:r>
              <a:endParaRPr dirty="0"/>
            </a:p>
          </p:txBody>
        </p:sp>
        <p:sp>
          <p:nvSpPr>
            <p:cNvPr id="125" name="A"/>
            <p:cNvSpPr txBox="1"/>
            <p:nvPr/>
          </p:nvSpPr>
          <p:spPr>
            <a:xfrm>
              <a:off x="3074510" y="3057787"/>
              <a:ext cx="256612" cy="3708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>
                <a:defRPr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A</a:t>
              </a:r>
            </a:p>
          </p:txBody>
        </p:sp>
      </p:grp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69472560-861A-F637-6362-ED2AFC3A79FA}"/>
              </a:ext>
            </a:extLst>
          </p:cNvPr>
          <p:cNvGrpSpPr/>
          <p:nvPr/>
        </p:nvGrpSpPr>
        <p:grpSpPr>
          <a:xfrm>
            <a:off x="4701593" y="3597947"/>
            <a:ext cx="7231491" cy="523162"/>
            <a:chOff x="2974393" y="3628427"/>
            <a:chExt cx="7231491" cy="523162"/>
          </a:xfrm>
        </p:grpSpPr>
        <p:sp>
          <p:nvSpPr>
            <p:cNvPr id="127" name="Untertitel 1"/>
            <p:cNvSpPr txBox="1"/>
            <p:nvPr/>
          </p:nvSpPr>
          <p:spPr>
            <a:xfrm>
              <a:off x="3375669" y="3684186"/>
              <a:ext cx="6830215" cy="4674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>
              <a:lvl1pPr>
                <a:spcBef>
                  <a:spcPts val="1000"/>
                </a:spcBef>
                <a:defRPr>
                  <a:solidFill>
                    <a:schemeClr val="accent5"/>
                  </a:solidFill>
                  <a:latin typeface="Montserrat Light"/>
                  <a:ea typeface="Montserrat Light"/>
                  <a:cs typeface="Montserrat Light"/>
                  <a:sym typeface="Montserrat Light"/>
                </a:defRPr>
              </a:lvl1pPr>
            </a:lstStyle>
            <a:p>
              <a:r>
                <a:rPr lang="de-DE" dirty="0"/>
                <a:t> </a:t>
              </a:r>
              <a:r>
                <a:rPr dirty="0"/>
                <a:t>Narration und </a:t>
              </a:r>
              <a:r>
                <a:rPr dirty="0" err="1"/>
                <a:t>Dramaturgie</a:t>
              </a:r>
              <a:endParaRPr dirty="0"/>
            </a:p>
          </p:txBody>
        </p:sp>
        <p:sp>
          <p:nvSpPr>
            <p:cNvPr id="128" name="bB"/>
            <p:cNvSpPr/>
            <p:nvPr/>
          </p:nvSpPr>
          <p:spPr>
            <a:xfrm>
              <a:off x="2974393" y="3628427"/>
              <a:ext cx="436527" cy="442003"/>
            </a:xfrm>
            <a:prstGeom prst="ellipse">
              <a:avLst/>
            </a:prstGeom>
            <a:solidFill>
              <a:srgbClr val="FE7600"/>
            </a:solidFill>
            <a:ln w="25400" cap="flat">
              <a:solidFill>
                <a:srgbClr val="FE7600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>
                <a:defRPr>
                  <a:solidFill>
                    <a:srgbClr val="FFFFFF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endParaRPr dirty="0"/>
            </a:p>
          </p:txBody>
        </p:sp>
        <p:sp>
          <p:nvSpPr>
            <p:cNvPr id="129" name="B"/>
            <p:cNvSpPr txBox="1"/>
            <p:nvPr/>
          </p:nvSpPr>
          <p:spPr>
            <a:xfrm>
              <a:off x="3074510" y="3664008"/>
              <a:ext cx="256612" cy="3708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>
                <a:defRPr>
                  <a:solidFill>
                    <a:srgbClr val="FFFFFF"/>
                  </a:solidFill>
                </a:defRPr>
              </a:lvl1pPr>
            </a:lstStyle>
            <a:p>
              <a:r>
                <a:rPr lang="de-DE" dirty="0"/>
                <a:t>B</a:t>
              </a:r>
              <a:endParaRPr dirty="0"/>
            </a:p>
          </p:txBody>
        </p: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F557E6DA-ED62-2A1F-F865-6F53334FDB5C}"/>
              </a:ext>
            </a:extLst>
          </p:cNvPr>
          <p:cNvGrpSpPr/>
          <p:nvPr/>
        </p:nvGrpSpPr>
        <p:grpSpPr>
          <a:xfrm>
            <a:off x="4701594" y="4265106"/>
            <a:ext cx="6677809" cy="511218"/>
            <a:chOff x="2974394" y="4265106"/>
            <a:chExt cx="6677809" cy="511218"/>
          </a:xfrm>
        </p:grpSpPr>
        <p:sp>
          <p:nvSpPr>
            <p:cNvPr id="131" name="Untertitel 1"/>
            <p:cNvSpPr txBox="1"/>
            <p:nvPr/>
          </p:nvSpPr>
          <p:spPr>
            <a:xfrm>
              <a:off x="3392260" y="4308922"/>
              <a:ext cx="6259943" cy="467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>
              <a:lvl1pPr>
                <a:spcBef>
                  <a:spcPts val="1000"/>
                </a:spcBef>
                <a:defRPr>
                  <a:solidFill>
                    <a:schemeClr val="accent5"/>
                  </a:solidFill>
                  <a:latin typeface="Montserrat Light"/>
                  <a:ea typeface="Montserrat Light"/>
                  <a:cs typeface="Montserrat Light"/>
                  <a:sym typeface="Montserrat Light"/>
                </a:defRPr>
              </a:lvl1pPr>
            </a:lstStyle>
            <a:p>
              <a:r>
                <a:rPr lang="de-DE" dirty="0"/>
                <a:t> </a:t>
              </a:r>
              <a:r>
                <a:rPr dirty="0" err="1"/>
                <a:t>Figuren</a:t>
              </a:r>
              <a:r>
                <a:rPr dirty="0"/>
                <a:t> und </a:t>
              </a:r>
              <a:r>
                <a:rPr dirty="0" err="1"/>
                <a:t>Akteure</a:t>
              </a:r>
              <a:endParaRPr dirty="0"/>
            </a:p>
          </p:txBody>
        </p:sp>
        <p:sp>
          <p:nvSpPr>
            <p:cNvPr id="132" name="Oval"/>
            <p:cNvSpPr/>
            <p:nvPr/>
          </p:nvSpPr>
          <p:spPr>
            <a:xfrm>
              <a:off x="2974394" y="4265106"/>
              <a:ext cx="436527" cy="442002"/>
            </a:xfrm>
            <a:prstGeom prst="ellipse">
              <a:avLst/>
            </a:prstGeom>
            <a:solidFill>
              <a:srgbClr val="FE7600"/>
            </a:solidFill>
            <a:ln w="25400" cap="flat">
              <a:solidFill>
                <a:srgbClr val="FE76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133" name="C"/>
            <p:cNvSpPr txBox="1"/>
            <p:nvPr/>
          </p:nvSpPr>
          <p:spPr>
            <a:xfrm>
              <a:off x="3058045" y="4300687"/>
              <a:ext cx="269224" cy="3708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>
                <a:defRPr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C</a:t>
              </a:r>
            </a:p>
          </p:txBody>
        </p:sp>
      </p:grp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986C0468-A9C2-88D0-A1B4-70DFA8FF5F18}"/>
              </a:ext>
            </a:extLst>
          </p:cNvPr>
          <p:cNvGrpSpPr/>
          <p:nvPr/>
        </p:nvGrpSpPr>
        <p:grpSpPr>
          <a:xfrm>
            <a:off x="4701593" y="4904481"/>
            <a:ext cx="5015481" cy="488951"/>
            <a:chOff x="2974393" y="4985761"/>
            <a:chExt cx="5015481" cy="488951"/>
          </a:xfrm>
        </p:grpSpPr>
        <p:sp>
          <p:nvSpPr>
            <p:cNvPr id="135" name="Untertitel 1"/>
            <p:cNvSpPr txBox="1"/>
            <p:nvPr/>
          </p:nvSpPr>
          <p:spPr>
            <a:xfrm>
              <a:off x="3375669" y="5007309"/>
              <a:ext cx="4614205" cy="4674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>
              <a:lvl1pPr>
                <a:spcBef>
                  <a:spcPts val="1000"/>
                </a:spcBef>
                <a:defRPr>
                  <a:solidFill>
                    <a:schemeClr val="accent5"/>
                  </a:solidFill>
                  <a:latin typeface="Montserrat Light"/>
                  <a:ea typeface="Montserrat Light"/>
                  <a:cs typeface="Montserrat Light"/>
                  <a:sym typeface="Montserrat Light"/>
                </a:defRPr>
              </a:lvl1pPr>
            </a:lstStyle>
            <a:p>
              <a:r>
                <a:rPr lang="de-DE" dirty="0"/>
                <a:t> </a:t>
              </a:r>
              <a:r>
                <a:rPr dirty="0" err="1"/>
                <a:t>Formale</a:t>
              </a:r>
              <a:r>
                <a:rPr dirty="0"/>
                <a:t> </a:t>
              </a:r>
              <a:r>
                <a:rPr dirty="0" err="1"/>
                <a:t>Gestaltung</a:t>
              </a:r>
              <a:r>
                <a:rPr dirty="0"/>
                <a:t> (</a:t>
              </a:r>
              <a:r>
                <a:rPr dirty="0" err="1"/>
                <a:t>Ästhetik</a:t>
              </a:r>
              <a:r>
                <a:rPr dirty="0"/>
                <a:t>)</a:t>
              </a:r>
            </a:p>
          </p:txBody>
        </p:sp>
        <p:sp>
          <p:nvSpPr>
            <p:cNvPr id="136" name="Oval"/>
            <p:cNvSpPr/>
            <p:nvPr/>
          </p:nvSpPr>
          <p:spPr>
            <a:xfrm>
              <a:off x="2974393" y="4985761"/>
              <a:ext cx="436527" cy="442003"/>
            </a:xfrm>
            <a:prstGeom prst="ellipse">
              <a:avLst/>
            </a:prstGeom>
            <a:solidFill>
              <a:srgbClr val="AF1E78"/>
            </a:solidFill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137" name="D"/>
            <p:cNvSpPr txBox="1"/>
            <p:nvPr/>
          </p:nvSpPr>
          <p:spPr>
            <a:xfrm>
              <a:off x="3068204" y="5021342"/>
              <a:ext cx="269224" cy="3708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>
                <a:defRPr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D</a:t>
              </a:r>
            </a:p>
          </p:txBody>
        </p:sp>
      </p:grp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C201F529-9251-8080-1BE9-17A59BDDC7F5}"/>
              </a:ext>
            </a:extLst>
          </p:cNvPr>
          <p:cNvGrpSpPr/>
          <p:nvPr/>
        </p:nvGrpSpPr>
        <p:grpSpPr>
          <a:xfrm>
            <a:off x="4701593" y="5570955"/>
            <a:ext cx="3042359" cy="488932"/>
            <a:chOff x="2974393" y="5621755"/>
            <a:chExt cx="3042359" cy="488932"/>
          </a:xfrm>
        </p:grpSpPr>
        <p:sp>
          <p:nvSpPr>
            <p:cNvPr id="139" name="Untertitel 1"/>
            <p:cNvSpPr txBox="1"/>
            <p:nvPr/>
          </p:nvSpPr>
          <p:spPr>
            <a:xfrm>
              <a:off x="3375669" y="5643285"/>
              <a:ext cx="2641083" cy="467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>
              <a:lvl1pPr>
                <a:spcBef>
                  <a:spcPts val="1000"/>
                </a:spcBef>
                <a:defRPr>
                  <a:solidFill>
                    <a:schemeClr val="accent5"/>
                  </a:solidFill>
                  <a:latin typeface="Montserrat Light"/>
                  <a:ea typeface="Montserrat Light"/>
                  <a:cs typeface="Montserrat Light"/>
                  <a:sym typeface="Montserrat Light"/>
                </a:defRPr>
              </a:lvl1pPr>
            </a:lstStyle>
            <a:p>
              <a:r>
                <a:rPr lang="de-DE" dirty="0"/>
                <a:t> </a:t>
              </a:r>
              <a:r>
                <a:rPr dirty="0" err="1"/>
                <a:t>Kontext</a:t>
              </a:r>
              <a:endParaRPr dirty="0"/>
            </a:p>
          </p:txBody>
        </p:sp>
        <p:sp>
          <p:nvSpPr>
            <p:cNvPr id="140" name="Oval"/>
            <p:cNvSpPr/>
            <p:nvPr/>
          </p:nvSpPr>
          <p:spPr>
            <a:xfrm>
              <a:off x="2974393" y="5621755"/>
              <a:ext cx="436527" cy="442002"/>
            </a:xfrm>
            <a:prstGeom prst="ellipse">
              <a:avLst/>
            </a:prstGeom>
            <a:solidFill>
              <a:srgbClr val="000000"/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141" name="E"/>
            <p:cNvSpPr txBox="1"/>
            <p:nvPr/>
          </p:nvSpPr>
          <p:spPr>
            <a:xfrm>
              <a:off x="3084670" y="5660266"/>
              <a:ext cx="256612" cy="3708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>
                <a:defRPr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E</a:t>
              </a:r>
            </a:p>
          </p:txBody>
        </p:sp>
      </p:grpSp>
      <p:sp>
        <p:nvSpPr>
          <p:cNvPr id="143" name="Oval"/>
          <p:cNvSpPr/>
          <p:nvPr/>
        </p:nvSpPr>
        <p:spPr>
          <a:xfrm>
            <a:off x="3392260" y="228426"/>
            <a:ext cx="766021" cy="775626"/>
          </a:xfrm>
          <a:prstGeom prst="ellipse">
            <a:avLst/>
          </a:prstGeom>
          <a:solidFill>
            <a:srgbClr val="FE76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44" name="2"/>
          <p:cNvSpPr txBox="1"/>
          <p:nvPr/>
        </p:nvSpPr>
        <p:spPr>
          <a:xfrm>
            <a:off x="3596963" y="292138"/>
            <a:ext cx="356613" cy="637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2</a:t>
            </a:r>
          </a:p>
        </p:txBody>
      </p:sp>
      <p:sp>
        <p:nvSpPr>
          <p:cNvPr id="14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85600" y="6356350"/>
            <a:ext cx="204873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4</a:t>
            </a:fld>
            <a:endParaRPr/>
          </a:p>
        </p:txBody>
      </p:sp>
      <p:sp>
        <p:nvSpPr>
          <p:cNvPr id="146" name="nach Mikos (2021)"/>
          <p:cNvSpPr txBox="1"/>
          <p:nvPr/>
        </p:nvSpPr>
        <p:spPr>
          <a:xfrm>
            <a:off x="9201123" y="6305550"/>
            <a:ext cx="2190900" cy="383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900">
                <a:solidFill>
                  <a:schemeClr val="accent3">
                    <a:lumOff val="-12941"/>
                  </a:schemeClr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t>nach Mikos (2021)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Titel 2"/>
          <p:cNvSpPr txBox="1"/>
          <p:nvPr/>
        </p:nvSpPr>
        <p:spPr>
          <a:xfrm>
            <a:off x="1303194" y="-10066"/>
            <a:ext cx="958561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>
            <a:lvl1pPr algn="ctr">
              <a:lnSpc>
                <a:spcPct val="90000"/>
              </a:lnSpc>
              <a:defRPr sz="30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lang="de-DE" dirty="0"/>
              <a:t>       </a:t>
            </a:r>
            <a:r>
              <a:rPr dirty="0"/>
              <a:t> </a:t>
            </a:r>
            <a:r>
              <a:rPr dirty="0" err="1"/>
              <a:t>Bildgestaltung</a:t>
            </a:r>
            <a:r>
              <a:rPr dirty="0"/>
              <a:t>: </a:t>
            </a:r>
            <a:r>
              <a:rPr dirty="0" err="1"/>
              <a:t>Einstellungsgrößen</a:t>
            </a:r>
            <a:endParaRPr dirty="0"/>
          </a:p>
        </p:txBody>
      </p:sp>
      <p:sp>
        <p:nvSpPr>
          <p:cNvPr id="150" name="Rectangle"/>
          <p:cNvSpPr/>
          <p:nvPr/>
        </p:nvSpPr>
        <p:spPr>
          <a:xfrm>
            <a:off x="11006826" y="5703314"/>
            <a:ext cx="926423" cy="87317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51" name="Line"/>
          <p:cNvSpPr/>
          <p:nvPr/>
        </p:nvSpPr>
        <p:spPr>
          <a:xfrm>
            <a:off x="-27059" y="1138903"/>
            <a:ext cx="12246117" cy="1"/>
          </a:xfrm>
          <a:prstGeom prst="line">
            <a:avLst/>
          </a:prstGeom>
          <a:ln w="889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2" name="Oval"/>
          <p:cNvSpPr/>
          <p:nvPr/>
        </p:nvSpPr>
        <p:spPr>
          <a:xfrm>
            <a:off x="2113913" y="264903"/>
            <a:ext cx="766021" cy="775626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53" name="3a"/>
          <p:cNvSpPr txBox="1"/>
          <p:nvPr/>
        </p:nvSpPr>
        <p:spPr>
          <a:xfrm>
            <a:off x="2208043" y="333947"/>
            <a:ext cx="617090" cy="637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3a</a:t>
            </a:r>
          </a:p>
        </p:txBody>
      </p:sp>
      <p:sp>
        <p:nvSpPr>
          <p:cNvPr id="15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658600" y="6356350"/>
            <a:ext cx="190395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5</a:t>
            </a:fld>
            <a:endParaRPr/>
          </a:p>
        </p:txBody>
      </p:sp>
      <p:pic>
        <p:nvPicPr>
          <p:cNvPr id="2" name="Google Shape;82;p3" descr="A person wearing glasses and a grey sweater&#10;&#10;Description automatically generated with low confidence">
            <a:extLst>
              <a:ext uri="{FF2B5EF4-FFF2-40B4-BE49-F238E27FC236}">
                <a16:creationId xmlns:a16="http://schemas.microsoft.com/office/drawing/2014/main" id="{A0C6301B-6C7B-88FD-FAD8-BD3D6C92DEFA}"/>
              </a:ext>
            </a:extLst>
          </p:cNvPr>
          <p:cNvPicPr/>
          <p:nvPr/>
        </p:nvPicPr>
        <p:blipFill>
          <a:blip r:embed="rId2"/>
          <a:srcRect r="2007"/>
          <a:stretch/>
        </p:blipFill>
        <p:spPr>
          <a:xfrm>
            <a:off x="556140" y="3648360"/>
            <a:ext cx="3672000" cy="2085120"/>
          </a:xfrm>
          <a:prstGeom prst="rect">
            <a:avLst/>
          </a:prstGeom>
          <a:ln w="0">
            <a:noFill/>
          </a:ln>
        </p:spPr>
      </p:pic>
      <p:pic>
        <p:nvPicPr>
          <p:cNvPr id="3" name="Google Shape;83;p3" descr="A person holding a metal bowl&#10;&#10;Description automatically generated with low confidence">
            <a:extLst>
              <a:ext uri="{FF2B5EF4-FFF2-40B4-BE49-F238E27FC236}">
                <a16:creationId xmlns:a16="http://schemas.microsoft.com/office/drawing/2014/main" id="{B5C705E1-9242-FD89-A1DA-3E472954AFF7}"/>
              </a:ext>
            </a:extLst>
          </p:cNvPr>
          <p:cNvPicPr/>
          <p:nvPr/>
        </p:nvPicPr>
        <p:blipFill>
          <a:blip r:embed="rId3"/>
          <a:srcRect l="2911"/>
          <a:stretch/>
        </p:blipFill>
        <p:spPr>
          <a:xfrm>
            <a:off x="7963860" y="3637200"/>
            <a:ext cx="3672000" cy="2096280"/>
          </a:xfrm>
          <a:prstGeom prst="rect">
            <a:avLst/>
          </a:prstGeom>
          <a:ln w="0">
            <a:noFill/>
          </a:ln>
        </p:spPr>
      </p:pic>
      <p:pic>
        <p:nvPicPr>
          <p:cNvPr id="4" name="Google Shape;84;p3" descr="A person looking to the side&#10;&#10;Description automatically generated with low confidence">
            <a:extLst>
              <a:ext uri="{FF2B5EF4-FFF2-40B4-BE49-F238E27FC236}">
                <a16:creationId xmlns:a16="http://schemas.microsoft.com/office/drawing/2014/main" id="{C68E858A-746A-5146-07D5-41D84694B130}"/>
              </a:ext>
            </a:extLst>
          </p:cNvPr>
          <p:cNvPicPr/>
          <p:nvPr/>
        </p:nvPicPr>
        <p:blipFill>
          <a:blip r:embed="rId4"/>
          <a:srcRect l="1259" r="2678" b="2688"/>
          <a:stretch/>
        </p:blipFill>
        <p:spPr>
          <a:xfrm>
            <a:off x="4227420" y="3592560"/>
            <a:ext cx="3773160" cy="2140920"/>
          </a:xfrm>
          <a:prstGeom prst="rect">
            <a:avLst/>
          </a:prstGeom>
          <a:ln w="0">
            <a:noFill/>
          </a:ln>
        </p:spPr>
      </p:pic>
      <p:pic>
        <p:nvPicPr>
          <p:cNvPr id="5" name="Google Shape;85;p3" descr="A group of people taking a selfie&#10;&#10;Description automatically generated">
            <a:extLst>
              <a:ext uri="{FF2B5EF4-FFF2-40B4-BE49-F238E27FC236}">
                <a16:creationId xmlns:a16="http://schemas.microsoft.com/office/drawing/2014/main" id="{F9A396EB-D388-30AC-7749-B9EF7A75FB3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7862700" y="1612200"/>
            <a:ext cx="3773520" cy="2096280"/>
          </a:xfrm>
          <a:prstGeom prst="rect">
            <a:avLst/>
          </a:prstGeom>
          <a:ln w="0">
            <a:noFill/>
          </a:ln>
        </p:spPr>
      </p:pic>
      <p:pic>
        <p:nvPicPr>
          <p:cNvPr id="6" name="Google Shape;86;p3" descr="A picture containing outdoor, grass, tree, plant&#10;&#10;Description automatically generated">
            <a:extLst>
              <a:ext uri="{FF2B5EF4-FFF2-40B4-BE49-F238E27FC236}">
                <a16:creationId xmlns:a16="http://schemas.microsoft.com/office/drawing/2014/main" id="{C522AD3C-A5A8-0AFF-7962-B8C36ABB544E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555780" y="1612200"/>
            <a:ext cx="3706200" cy="2056320"/>
          </a:xfrm>
          <a:prstGeom prst="rect">
            <a:avLst/>
          </a:prstGeom>
          <a:ln w="0">
            <a:noFill/>
          </a:ln>
        </p:spPr>
      </p:pic>
      <p:pic>
        <p:nvPicPr>
          <p:cNvPr id="7" name="Google Shape;87;p3" descr="A group of people standing on a rocky hill with a sign&#10;&#10;Description automatically generated with low confidence">
            <a:extLst>
              <a:ext uri="{FF2B5EF4-FFF2-40B4-BE49-F238E27FC236}">
                <a16:creationId xmlns:a16="http://schemas.microsoft.com/office/drawing/2014/main" id="{6873C818-CFD8-E4A8-11AA-D163D8D0575D}"/>
              </a:ext>
            </a:extLst>
          </p:cNvPr>
          <p:cNvPicPr/>
          <p:nvPr/>
        </p:nvPicPr>
        <p:blipFill>
          <a:blip r:embed="rId7"/>
          <a:stretch/>
        </p:blipFill>
        <p:spPr>
          <a:xfrm>
            <a:off x="4227420" y="1612200"/>
            <a:ext cx="3773160" cy="2073240"/>
          </a:xfrm>
          <a:prstGeom prst="rect">
            <a:avLst/>
          </a:prstGeom>
          <a:ln w="0">
            <a:noFill/>
          </a:ln>
        </p:spPr>
      </p:pic>
      <p:sp>
        <p:nvSpPr>
          <p:cNvPr id="8" name="Google Shape;90;p3">
            <a:extLst>
              <a:ext uri="{FF2B5EF4-FFF2-40B4-BE49-F238E27FC236}">
                <a16:creationId xmlns:a16="http://schemas.microsoft.com/office/drawing/2014/main" id="{25D11A5F-6EA3-2A89-346B-C7D73E47B9E2}"/>
              </a:ext>
            </a:extLst>
          </p:cNvPr>
          <p:cNvSpPr/>
          <p:nvPr/>
        </p:nvSpPr>
        <p:spPr>
          <a:xfrm>
            <a:off x="1696050" y="3283941"/>
            <a:ext cx="2042280" cy="44037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5720" rIns="45720" anchor="t">
            <a:normAutofit fontScale="92500" lnSpcReduction="20000"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de-DE" sz="3200" b="1" strike="noStrike" spc="-1" dirty="0">
                <a:solidFill>
                  <a:schemeClr val="lt1"/>
                </a:solidFill>
                <a:latin typeface="Montserrat Medium" panose="00000600000000000000" pitchFamily="2" charset="0"/>
                <a:ea typeface="Helvetica Neue"/>
              </a:rPr>
              <a:t>Totale</a:t>
            </a:r>
            <a:endParaRPr lang="de-DE" sz="32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</p:txBody>
      </p:sp>
      <p:sp>
        <p:nvSpPr>
          <p:cNvPr id="9" name="Google Shape;91;p3">
            <a:extLst>
              <a:ext uri="{FF2B5EF4-FFF2-40B4-BE49-F238E27FC236}">
                <a16:creationId xmlns:a16="http://schemas.microsoft.com/office/drawing/2014/main" id="{95FBE8DE-094E-5366-A038-7C140C4BF144}"/>
              </a:ext>
            </a:extLst>
          </p:cNvPr>
          <p:cNvSpPr/>
          <p:nvPr/>
        </p:nvSpPr>
        <p:spPr>
          <a:xfrm>
            <a:off x="5042580" y="3349888"/>
            <a:ext cx="2711520" cy="34374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5720" rIns="45720" anchor="t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60000"/>
              </a:lnSpc>
              <a:tabLst>
                <a:tab pos="0" algn="l"/>
              </a:tabLst>
            </a:pPr>
            <a:r>
              <a:rPr lang="de-DE" sz="3000" b="1" strike="noStrike" spc="-1" dirty="0">
                <a:solidFill>
                  <a:schemeClr val="lt1"/>
                </a:solidFill>
                <a:latin typeface="Montserrat Medium" panose="00000600000000000000" pitchFamily="2" charset="0"/>
                <a:ea typeface="Helvetica Neue"/>
              </a:rPr>
              <a:t>Halbtotale</a:t>
            </a:r>
            <a:endParaRPr lang="de-DE" sz="30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</p:txBody>
      </p:sp>
      <p:sp>
        <p:nvSpPr>
          <p:cNvPr id="10" name="Google Shape;92;p3">
            <a:extLst>
              <a:ext uri="{FF2B5EF4-FFF2-40B4-BE49-F238E27FC236}">
                <a16:creationId xmlns:a16="http://schemas.microsoft.com/office/drawing/2014/main" id="{6E23CBB2-F7B7-4A60-1815-38B608D3CC00}"/>
              </a:ext>
            </a:extLst>
          </p:cNvPr>
          <p:cNvSpPr/>
          <p:nvPr/>
        </p:nvSpPr>
        <p:spPr>
          <a:xfrm>
            <a:off x="8921115" y="3249519"/>
            <a:ext cx="2927880" cy="44037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5720" rIns="45720" anchor="t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de-DE" sz="3000" b="1" strike="noStrike" spc="-1" dirty="0" err="1">
                <a:solidFill>
                  <a:schemeClr val="lt1"/>
                </a:solidFill>
                <a:latin typeface="Montserrat Medium" panose="00000600000000000000" pitchFamily="2" charset="0"/>
                <a:ea typeface="Helvetica Neue"/>
              </a:rPr>
              <a:t>Halbnahe</a:t>
            </a:r>
            <a:endParaRPr lang="de-DE" sz="30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</p:txBody>
      </p:sp>
      <p:sp>
        <p:nvSpPr>
          <p:cNvPr id="11" name="Google Shape;93;p3">
            <a:extLst>
              <a:ext uri="{FF2B5EF4-FFF2-40B4-BE49-F238E27FC236}">
                <a16:creationId xmlns:a16="http://schemas.microsoft.com/office/drawing/2014/main" id="{97A4AC45-1503-6CCC-DBC2-93E86C3D75A7}"/>
              </a:ext>
            </a:extLst>
          </p:cNvPr>
          <p:cNvSpPr/>
          <p:nvPr/>
        </p:nvSpPr>
        <p:spPr>
          <a:xfrm>
            <a:off x="1667320" y="5292411"/>
            <a:ext cx="1507680" cy="44037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5720" rIns="45720" anchor="t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de-DE" sz="3000" b="1" strike="noStrike" spc="-1" dirty="0">
                <a:solidFill>
                  <a:schemeClr val="lt1"/>
                </a:solidFill>
                <a:latin typeface="Montserrat Medium" panose="00000600000000000000" pitchFamily="2" charset="0"/>
                <a:ea typeface="Helvetica Neue"/>
              </a:rPr>
              <a:t>Nahe</a:t>
            </a:r>
            <a:endParaRPr lang="de-DE" sz="30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</p:txBody>
      </p:sp>
      <p:sp>
        <p:nvSpPr>
          <p:cNvPr id="12" name="Google Shape;94;p3">
            <a:extLst>
              <a:ext uri="{FF2B5EF4-FFF2-40B4-BE49-F238E27FC236}">
                <a16:creationId xmlns:a16="http://schemas.microsoft.com/office/drawing/2014/main" id="{FE851112-CE02-C0D3-DD34-18AAA60C29F1}"/>
              </a:ext>
            </a:extLst>
          </p:cNvPr>
          <p:cNvSpPr/>
          <p:nvPr/>
        </p:nvSpPr>
        <p:spPr>
          <a:xfrm>
            <a:off x="4507617" y="5288974"/>
            <a:ext cx="3448083" cy="6811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5720" rIns="45720" anchor="t">
            <a:norm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de-DE" sz="3000" b="1" strike="noStrike" spc="-1" dirty="0" err="1">
                <a:solidFill>
                  <a:schemeClr val="lt1"/>
                </a:solidFill>
                <a:latin typeface="Montserrat Medium" panose="00000600000000000000" pitchFamily="2" charset="0"/>
                <a:ea typeface="Helvetica Neue"/>
              </a:rPr>
              <a:t>Grossaufnahme</a:t>
            </a:r>
            <a:endParaRPr lang="de-DE" sz="30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</p:txBody>
      </p:sp>
      <p:sp>
        <p:nvSpPr>
          <p:cNvPr id="13" name="Google Shape;95;p3">
            <a:extLst>
              <a:ext uri="{FF2B5EF4-FFF2-40B4-BE49-F238E27FC236}">
                <a16:creationId xmlns:a16="http://schemas.microsoft.com/office/drawing/2014/main" id="{977C1307-2A43-1465-92E2-947E5987DB50}"/>
              </a:ext>
            </a:extLst>
          </p:cNvPr>
          <p:cNvSpPr/>
          <p:nvPr/>
        </p:nvSpPr>
        <p:spPr>
          <a:xfrm>
            <a:off x="9134280" y="5274519"/>
            <a:ext cx="2042280" cy="44037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5720" rIns="45720" anchor="t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tabLst>
                <a:tab pos="0" algn="l"/>
              </a:tabLst>
            </a:pPr>
            <a:r>
              <a:rPr lang="de-DE" sz="3000" b="1" strike="noStrike" spc="-1" dirty="0">
                <a:solidFill>
                  <a:schemeClr val="lt1"/>
                </a:solidFill>
                <a:latin typeface="Montserrat Medium" panose="00000600000000000000" pitchFamily="2" charset="0"/>
                <a:ea typeface="Helvetica Neue"/>
              </a:rPr>
              <a:t>Detail</a:t>
            </a:r>
            <a:endParaRPr lang="de-DE" sz="3000" b="0" strike="noStrike" spc="-1" dirty="0">
              <a:solidFill>
                <a:srgbClr val="000000"/>
              </a:solidFill>
              <a:latin typeface="Montserrat Medium" panose="00000600000000000000" pitchFamily="2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itel 2"/>
          <p:cNvSpPr txBox="1"/>
          <p:nvPr/>
        </p:nvSpPr>
        <p:spPr>
          <a:xfrm>
            <a:off x="1303194" y="-10066"/>
            <a:ext cx="958561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>
            <a:lvl1pPr algn="ctr">
              <a:lnSpc>
                <a:spcPct val="90000"/>
              </a:lnSpc>
              <a:defRPr sz="30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3a - Bildgestaltung: Kameraperspektiven</a:t>
            </a:r>
          </a:p>
        </p:txBody>
      </p:sp>
      <p:sp>
        <p:nvSpPr>
          <p:cNvPr id="157" name="Rectangle"/>
          <p:cNvSpPr/>
          <p:nvPr/>
        </p:nvSpPr>
        <p:spPr>
          <a:xfrm>
            <a:off x="11006826" y="5703314"/>
            <a:ext cx="926423" cy="87317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158" name="unknown.png" descr="unknow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6643" y="2395438"/>
            <a:ext cx="6598714" cy="3811095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Text"/>
          <p:cNvSpPr txBox="1"/>
          <p:nvPr/>
        </p:nvSpPr>
        <p:spPr>
          <a:xfrm>
            <a:off x="2984500" y="1631950"/>
            <a:ext cx="127000" cy="447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defTabSz="457200">
              <a:defRPr sz="1200"/>
            </a:pPr>
            <a:endParaRPr/>
          </a:p>
        </p:txBody>
      </p:sp>
      <p:sp>
        <p:nvSpPr>
          <p:cNvPr id="160" name="Line"/>
          <p:cNvSpPr/>
          <p:nvPr/>
        </p:nvSpPr>
        <p:spPr>
          <a:xfrm>
            <a:off x="-27059" y="1138903"/>
            <a:ext cx="12246117" cy="1"/>
          </a:xfrm>
          <a:prstGeom prst="line">
            <a:avLst/>
          </a:prstGeom>
          <a:ln w="889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1" name="Untertitel 1"/>
          <p:cNvSpPr txBox="1"/>
          <p:nvPr/>
        </p:nvSpPr>
        <p:spPr>
          <a:xfrm>
            <a:off x="1635723" y="1895564"/>
            <a:ext cx="11755903" cy="5446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rPr dirty="0" err="1"/>
              <a:t>Perspektiven</a:t>
            </a:r>
            <a:r>
              <a:rPr dirty="0"/>
              <a:t>:</a:t>
            </a:r>
          </a:p>
        </p:txBody>
      </p:sp>
      <p:sp>
        <p:nvSpPr>
          <p:cNvPr id="162" name="Oval"/>
          <p:cNvSpPr/>
          <p:nvPr/>
        </p:nvSpPr>
        <p:spPr>
          <a:xfrm>
            <a:off x="1986913" y="264903"/>
            <a:ext cx="766021" cy="775626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63" name="3a"/>
          <p:cNvSpPr txBox="1"/>
          <p:nvPr/>
        </p:nvSpPr>
        <p:spPr>
          <a:xfrm>
            <a:off x="2081043" y="333947"/>
            <a:ext cx="617090" cy="637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3a</a:t>
            </a:r>
          </a:p>
        </p:txBody>
      </p:sp>
      <p:sp>
        <p:nvSpPr>
          <p:cNvPr id="1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658600" y="6356350"/>
            <a:ext cx="196948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6</a:t>
            </a:fld>
            <a:endParaRPr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itel 2"/>
          <p:cNvSpPr txBox="1"/>
          <p:nvPr/>
        </p:nvSpPr>
        <p:spPr>
          <a:xfrm>
            <a:off x="1303194" y="-10066"/>
            <a:ext cx="958561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>
            <a:lvl1pPr algn="ctr">
              <a:lnSpc>
                <a:spcPct val="90000"/>
              </a:lnSpc>
              <a:defRPr sz="30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3b - Montage</a:t>
            </a:r>
          </a:p>
        </p:txBody>
      </p:sp>
      <p:sp>
        <p:nvSpPr>
          <p:cNvPr id="167" name="Rectangle"/>
          <p:cNvSpPr/>
          <p:nvPr/>
        </p:nvSpPr>
        <p:spPr>
          <a:xfrm>
            <a:off x="11006826" y="5703314"/>
            <a:ext cx="926423" cy="87317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68" name="Text"/>
          <p:cNvSpPr txBox="1"/>
          <p:nvPr/>
        </p:nvSpPr>
        <p:spPr>
          <a:xfrm>
            <a:off x="2984500" y="1631950"/>
            <a:ext cx="127000" cy="447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defTabSz="457200">
              <a:defRPr sz="1200"/>
            </a:pPr>
            <a:endParaRPr/>
          </a:p>
        </p:txBody>
      </p:sp>
      <p:sp>
        <p:nvSpPr>
          <p:cNvPr id="169" name="Line"/>
          <p:cNvSpPr/>
          <p:nvPr/>
        </p:nvSpPr>
        <p:spPr>
          <a:xfrm>
            <a:off x="-27059" y="1138903"/>
            <a:ext cx="12246117" cy="1"/>
          </a:xfrm>
          <a:prstGeom prst="line">
            <a:avLst/>
          </a:prstGeom>
          <a:ln w="889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A186AE91-5467-B1F2-CB25-998BFFEC8733}"/>
              </a:ext>
            </a:extLst>
          </p:cNvPr>
          <p:cNvGrpSpPr/>
          <p:nvPr/>
        </p:nvGrpSpPr>
        <p:grpSpPr>
          <a:xfrm>
            <a:off x="3208457" y="1397809"/>
            <a:ext cx="5766512" cy="544649"/>
            <a:chOff x="3238937" y="1397809"/>
            <a:chExt cx="5766512" cy="544649"/>
          </a:xfrm>
        </p:grpSpPr>
        <p:sp>
          <p:nvSpPr>
            <p:cNvPr id="170" name="Rounded Rectangle"/>
            <p:cNvSpPr/>
            <p:nvPr/>
          </p:nvSpPr>
          <p:spPr>
            <a:xfrm>
              <a:off x="3252786" y="1397809"/>
              <a:ext cx="5752663" cy="544649"/>
            </a:xfrm>
            <a:prstGeom prst="roundRect">
              <a:avLst>
                <a:gd name="adj" fmla="val 31936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171" name="Untertitel 1"/>
            <p:cNvSpPr txBox="1"/>
            <p:nvPr/>
          </p:nvSpPr>
          <p:spPr>
            <a:xfrm>
              <a:off x="3238937" y="1493836"/>
              <a:ext cx="5752663" cy="4135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>
              <a:lvl1pPr algn="ctr">
                <a:lnSpc>
                  <a:spcPct val="90000"/>
                </a:lnSpc>
                <a:spcBef>
                  <a:spcPts val="1000"/>
                </a:spcBef>
                <a:defRPr sz="1900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rPr dirty="0" err="1"/>
                <a:t>Worauf</a:t>
              </a:r>
              <a:r>
                <a:rPr dirty="0"/>
                <a:t> </a:t>
              </a:r>
              <a:r>
                <a:rPr dirty="0" err="1"/>
                <a:t>könnt</a:t>
              </a:r>
              <a:r>
                <a:rPr dirty="0"/>
                <a:t> </a:t>
              </a:r>
              <a:r>
                <a:rPr dirty="0" err="1"/>
                <a:t>ihr</a:t>
              </a:r>
              <a:r>
                <a:rPr dirty="0"/>
                <a:t> </a:t>
              </a:r>
              <a:r>
                <a:rPr dirty="0" err="1"/>
                <a:t>bei</a:t>
              </a:r>
              <a:r>
                <a:rPr dirty="0"/>
                <a:t> der Montage </a:t>
              </a:r>
              <a:r>
                <a:rPr dirty="0" err="1"/>
                <a:t>achten</a:t>
              </a:r>
              <a:r>
                <a:rPr dirty="0"/>
                <a:t>?</a:t>
              </a:r>
            </a:p>
          </p:txBody>
        </p:sp>
      </p:grpSp>
      <p:grpSp>
        <p:nvGrpSpPr>
          <p:cNvPr id="175" name="Group"/>
          <p:cNvGrpSpPr/>
          <p:nvPr/>
        </p:nvGrpSpPr>
        <p:grpSpPr>
          <a:xfrm>
            <a:off x="1143049" y="2207711"/>
            <a:ext cx="4857935" cy="1037875"/>
            <a:chOff x="0" y="0"/>
            <a:chExt cx="4857934" cy="1037873"/>
          </a:xfrm>
        </p:grpSpPr>
        <p:sp>
          <p:nvSpPr>
            <p:cNvPr id="173" name="Film Strip"/>
            <p:cNvSpPr/>
            <p:nvPr/>
          </p:nvSpPr>
          <p:spPr>
            <a:xfrm>
              <a:off x="0" y="180473"/>
              <a:ext cx="805830" cy="676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7" y="0"/>
                  </a:moveTo>
                  <a:cubicBezTo>
                    <a:pt x="249" y="0"/>
                    <a:pt x="0" y="296"/>
                    <a:pt x="0" y="663"/>
                  </a:cubicBezTo>
                  <a:lnTo>
                    <a:pt x="0" y="20939"/>
                  </a:lnTo>
                  <a:cubicBezTo>
                    <a:pt x="0" y="21306"/>
                    <a:pt x="249" y="21600"/>
                    <a:pt x="557" y="21600"/>
                  </a:cubicBezTo>
                  <a:lnTo>
                    <a:pt x="21045" y="21600"/>
                  </a:lnTo>
                  <a:cubicBezTo>
                    <a:pt x="21353" y="21600"/>
                    <a:pt x="21600" y="21306"/>
                    <a:pt x="21600" y="20939"/>
                  </a:cubicBezTo>
                  <a:lnTo>
                    <a:pt x="21600" y="657"/>
                  </a:lnTo>
                  <a:cubicBezTo>
                    <a:pt x="21600" y="297"/>
                    <a:pt x="21353" y="0"/>
                    <a:pt x="21045" y="0"/>
                  </a:cubicBezTo>
                  <a:lnTo>
                    <a:pt x="557" y="0"/>
                  </a:lnTo>
                  <a:close/>
                  <a:moveTo>
                    <a:pt x="1733" y="1317"/>
                  </a:moveTo>
                  <a:lnTo>
                    <a:pt x="3352" y="1317"/>
                  </a:lnTo>
                  <a:lnTo>
                    <a:pt x="3352" y="3246"/>
                  </a:lnTo>
                  <a:lnTo>
                    <a:pt x="1733" y="3246"/>
                  </a:lnTo>
                  <a:lnTo>
                    <a:pt x="1733" y="1317"/>
                  </a:lnTo>
                  <a:close/>
                  <a:moveTo>
                    <a:pt x="5863" y="1317"/>
                  </a:moveTo>
                  <a:lnTo>
                    <a:pt x="7482" y="1317"/>
                  </a:lnTo>
                  <a:lnTo>
                    <a:pt x="7482" y="3246"/>
                  </a:lnTo>
                  <a:lnTo>
                    <a:pt x="5863" y="3246"/>
                  </a:lnTo>
                  <a:lnTo>
                    <a:pt x="5863" y="1317"/>
                  </a:lnTo>
                  <a:close/>
                  <a:moveTo>
                    <a:pt x="9993" y="1317"/>
                  </a:moveTo>
                  <a:lnTo>
                    <a:pt x="11612" y="1317"/>
                  </a:lnTo>
                  <a:lnTo>
                    <a:pt x="11612" y="3246"/>
                  </a:lnTo>
                  <a:lnTo>
                    <a:pt x="9993" y="3246"/>
                  </a:lnTo>
                  <a:lnTo>
                    <a:pt x="9993" y="1317"/>
                  </a:lnTo>
                  <a:close/>
                  <a:moveTo>
                    <a:pt x="14123" y="1317"/>
                  </a:moveTo>
                  <a:lnTo>
                    <a:pt x="15742" y="1317"/>
                  </a:lnTo>
                  <a:lnTo>
                    <a:pt x="15742" y="3246"/>
                  </a:lnTo>
                  <a:lnTo>
                    <a:pt x="14123" y="3246"/>
                  </a:lnTo>
                  <a:lnTo>
                    <a:pt x="14123" y="1317"/>
                  </a:lnTo>
                  <a:close/>
                  <a:moveTo>
                    <a:pt x="18253" y="1317"/>
                  </a:moveTo>
                  <a:lnTo>
                    <a:pt x="19872" y="1317"/>
                  </a:lnTo>
                  <a:lnTo>
                    <a:pt x="19872" y="3246"/>
                  </a:lnTo>
                  <a:lnTo>
                    <a:pt x="18253" y="3246"/>
                  </a:lnTo>
                  <a:lnTo>
                    <a:pt x="18253" y="1317"/>
                  </a:lnTo>
                  <a:close/>
                  <a:moveTo>
                    <a:pt x="1733" y="4563"/>
                  </a:moveTo>
                  <a:lnTo>
                    <a:pt x="19872" y="4563"/>
                  </a:lnTo>
                  <a:lnTo>
                    <a:pt x="19872" y="17031"/>
                  </a:lnTo>
                  <a:lnTo>
                    <a:pt x="1733" y="17031"/>
                  </a:lnTo>
                  <a:lnTo>
                    <a:pt x="1733" y="4563"/>
                  </a:lnTo>
                  <a:close/>
                  <a:moveTo>
                    <a:pt x="1733" y="18348"/>
                  </a:moveTo>
                  <a:lnTo>
                    <a:pt x="3352" y="18348"/>
                  </a:lnTo>
                  <a:lnTo>
                    <a:pt x="3352" y="20276"/>
                  </a:lnTo>
                  <a:lnTo>
                    <a:pt x="1733" y="20276"/>
                  </a:lnTo>
                  <a:lnTo>
                    <a:pt x="1733" y="18348"/>
                  </a:lnTo>
                  <a:close/>
                  <a:moveTo>
                    <a:pt x="5863" y="18348"/>
                  </a:moveTo>
                  <a:lnTo>
                    <a:pt x="7482" y="18348"/>
                  </a:lnTo>
                  <a:lnTo>
                    <a:pt x="7482" y="20276"/>
                  </a:lnTo>
                  <a:lnTo>
                    <a:pt x="5863" y="20276"/>
                  </a:lnTo>
                  <a:lnTo>
                    <a:pt x="5863" y="18348"/>
                  </a:lnTo>
                  <a:close/>
                  <a:moveTo>
                    <a:pt x="9993" y="18348"/>
                  </a:moveTo>
                  <a:lnTo>
                    <a:pt x="11612" y="18348"/>
                  </a:lnTo>
                  <a:lnTo>
                    <a:pt x="11612" y="20276"/>
                  </a:lnTo>
                  <a:lnTo>
                    <a:pt x="9993" y="20276"/>
                  </a:lnTo>
                  <a:lnTo>
                    <a:pt x="9993" y="18348"/>
                  </a:lnTo>
                  <a:close/>
                  <a:moveTo>
                    <a:pt x="14123" y="18348"/>
                  </a:moveTo>
                  <a:lnTo>
                    <a:pt x="15742" y="18348"/>
                  </a:lnTo>
                  <a:lnTo>
                    <a:pt x="15742" y="20276"/>
                  </a:lnTo>
                  <a:lnTo>
                    <a:pt x="14123" y="20276"/>
                  </a:lnTo>
                  <a:lnTo>
                    <a:pt x="14123" y="18348"/>
                  </a:lnTo>
                  <a:close/>
                  <a:moveTo>
                    <a:pt x="18253" y="18348"/>
                  </a:moveTo>
                  <a:lnTo>
                    <a:pt x="19872" y="18348"/>
                  </a:lnTo>
                  <a:lnTo>
                    <a:pt x="19872" y="20276"/>
                  </a:lnTo>
                  <a:lnTo>
                    <a:pt x="18253" y="20276"/>
                  </a:lnTo>
                  <a:lnTo>
                    <a:pt x="18253" y="18348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174" name="Untertitel 1"/>
            <p:cNvSpPr txBox="1"/>
            <p:nvPr/>
          </p:nvSpPr>
          <p:spPr>
            <a:xfrm>
              <a:off x="1024343" y="0"/>
              <a:ext cx="3833592" cy="10378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/>
            <a:p>
              <a:pPr defTabSz="850391">
                <a:lnSpc>
                  <a:spcPct val="90000"/>
                </a:lnSpc>
                <a:spcBef>
                  <a:spcPts val="900"/>
                </a:spcBef>
                <a:defRPr sz="1767">
                  <a:solidFill>
                    <a:schemeClr val="accent5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pPr>
              <a:r>
                <a:rPr dirty="0" err="1"/>
                <a:t>Schnittfrequenz</a:t>
              </a:r>
              <a:endParaRPr dirty="0"/>
            </a:p>
            <a:p>
              <a:pPr defTabSz="850391">
                <a:lnSpc>
                  <a:spcPct val="90000"/>
                </a:lnSpc>
                <a:spcBef>
                  <a:spcPts val="900"/>
                </a:spcBef>
                <a:defRPr sz="1767">
                  <a:solidFill>
                    <a:schemeClr val="accent5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pPr>
              <a:r>
                <a:rPr dirty="0" err="1">
                  <a:latin typeface="Montserrat Light"/>
                  <a:ea typeface="Montserrat Light"/>
                  <a:cs typeface="Montserrat Light"/>
                  <a:sym typeface="Montserrat Light"/>
                </a:rPr>
                <a:t>Häufigkeit</a:t>
              </a:r>
              <a:r>
                <a:rPr dirty="0">
                  <a:latin typeface="Montserrat Light"/>
                  <a:ea typeface="Montserrat Light"/>
                  <a:cs typeface="Montserrat Light"/>
                  <a:sym typeface="Montserrat Light"/>
                </a:rPr>
                <a:t> der </a:t>
              </a:r>
              <a:r>
                <a:rPr dirty="0" err="1">
                  <a:latin typeface="Montserrat Light"/>
                  <a:ea typeface="Montserrat Light"/>
                  <a:cs typeface="Montserrat Light"/>
                  <a:sym typeface="Montserrat Light"/>
                </a:rPr>
                <a:t>Schnitte</a:t>
              </a:r>
              <a:r>
                <a:rPr dirty="0">
                  <a:latin typeface="Montserrat Light"/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dirty="0" err="1">
                  <a:latin typeface="Montserrat Light"/>
                  <a:ea typeface="Montserrat Light"/>
                  <a:cs typeface="Montserrat Light"/>
                  <a:sym typeface="Montserrat Light"/>
                </a:rPr>
                <a:t>innerhalb</a:t>
              </a:r>
              <a:r>
                <a:rPr dirty="0">
                  <a:latin typeface="Montserrat Light"/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dirty="0" err="1">
                  <a:latin typeface="Montserrat Light"/>
                  <a:ea typeface="Montserrat Light"/>
                  <a:cs typeface="Montserrat Light"/>
                  <a:sym typeface="Montserrat Light"/>
                </a:rPr>
                <a:t>eines</a:t>
              </a:r>
              <a:r>
                <a:rPr dirty="0">
                  <a:latin typeface="Montserrat Light"/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dirty="0" err="1">
                  <a:latin typeface="Montserrat Light"/>
                  <a:ea typeface="Montserrat Light"/>
                  <a:cs typeface="Montserrat Light"/>
                  <a:sym typeface="Montserrat Light"/>
                </a:rPr>
                <a:t>bestimmten</a:t>
              </a:r>
              <a:r>
                <a:rPr dirty="0">
                  <a:latin typeface="Montserrat Light"/>
                  <a:ea typeface="Montserrat Light"/>
                  <a:cs typeface="Montserrat Light"/>
                  <a:sym typeface="Montserrat Light"/>
                </a:rPr>
                <a:t> </a:t>
              </a:r>
              <a:r>
                <a:rPr dirty="0" err="1">
                  <a:latin typeface="Montserrat Light"/>
                  <a:ea typeface="Montserrat Light"/>
                  <a:cs typeface="Montserrat Light"/>
                  <a:sym typeface="Montserrat Light"/>
                </a:rPr>
                <a:t>Zeitraumes</a:t>
              </a:r>
              <a:endParaRPr dirty="0"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</p:grpSp>
      <p:grpSp>
        <p:nvGrpSpPr>
          <p:cNvPr id="178" name="Group"/>
          <p:cNvGrpSpPr/>
          <p:nvPr/>
        </p:nvGrpSpPr>
        <p:grpSpPr>
          <a:xfrm>
            <a:off x="7397406" y="2253277"/>
            <a:ext cx="3922130" cy="926423"/>
            <a:chOff x="0" y="0"/>
            <a:chExt cx="3922128" cy="926422"/>
          </a:xfrm>
        </p:grpSpPr>
        <p:sp>
          <p:nvSpPr>
            <p:cNvPr id="176" name="Clock"/>
            <p:cNvSpPr/>
            <p:nvPr/>
          </p:nvSpPr>
          <p:spPr>
            <a:xfrm>
              <a:off x="0" y="0"/>
              <a:ext cx="926423" cy="926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7"/>
                    <a:pt x="4833" y="21600"/>
                    <a:pt x="10800" y="21600"/>
                  </a:cubicBezTo>
                  <a:cubicBezTo>
                    <a:pt x="16767" y="21600"/>
                    <a:pt x="21600" y="16767"/>
                    <a:pt x="21600" y="10800"/>
                  </a:cubicBezTo>
                  <a:cubicBezTo>
                    <a:pt x="21600" y="4833"/>
                    <a:pt x="16762" y="0"/>
                    <a:pt x="10800" y="0"/>
                  </a:cubicBezTo>
                  <a:close/>
                  <a:moveTo>
                    <a:pt x="10714" y="1340"/>
                  </a:moveTo>
                  <a:lnTo>
                    <a:pt x="10886" y="1340"/>
                  </a:lnTo>
                  <a:cubicBezTo>
                    <a:pt x="10994" y="1340"/>
                    <a:pt x="11080" y="1426"/>
                    <a:pt x="11080" y="1534"/>
                  </a:cubicBezTo>
                  <a:lnTo>
                    <a:pt x="11080" y="3100"/>
                  </a:lnTo>
                  <a:cubicBezTo>
                    <a:pt x="11080" y="3208"/>
                    <a:pt x="10994" y="3294"/>
                    <a:pt x="10886" y="3294"/>
                  </a:cubicBezTo>
                  <a:lnTo>
                    <a:pt x="10714" y="3294"/>
                  </a:lnTo>
                  <a:cubicBezTo>
                    <a:pt x="10606" y="3294"/>
                    <a:pt x="10520" y="3208"/>
                    <a:pt x="10520" y="3100"/>
                  </a:cubicBezTo>
                  <a:lnTo>
                    <a:pt x="10520" y="1534"/>
                  </a:lnTo>
                  <a:cubicBezTo>
                    <a:pt x="10520" y="1426"/>
                    <a:pt x="10606" y="1340"/>
                    <a:pt x="10714" y="1340"/>
                  </a:cubicBezTo>
                  <a:close/>
                  <a:moveTo>
                    <a:pt x="6218" y="2541"/>
                  </a:moveTo>
                  <a:cubicBezTo>
                    <a:pt x="6293" y="2532"/>
                    <a:pt x="6369" y="2567"/>
                    <a:pt x="6409" y="2636"/>
                  </a:cubicBezTo>
                  <a:lnTo>
                    <a:pt x="7192" y="3991"/>
                  </a:lnTo>
                  <a:cubicBezTo>
                    <a:pt x="7246" y="4083"/>
                    <a:pt x="7215" y="4202"/>
                    <a:pt x="7123" y="4256"/>
                  </a:cubicBezTo>
                  <a:lnTo>
                    <a:pt x="6971" y="4342"/>
                  </a:lnTo>
                  <a:cubicBezTo>
                    <a:pt x="6879" y="4396"/>
                    <a:pt x="6760" y="4363"/>
                    <a:pt x="6706" y="4271"/>
                  </a:cubicBezTo>
                  <a:lnTo>
                    <a:pt x="5923" y="2916"/>
                  </a:lnTo>
                  <a:cubicBezTo>
                    <a:pt x="5869" y="2824"/>
                    <a:pt x="5902" y="2700"/>
                    <a:pt x="5994" y="2651"/>
                  </a:cubicBezTo>
                  <a:lnTo>
                    <a:pt x="6146" y="2565"/>
                  </a:lnTo>
                  <a:cubicBezTo>
                    <a:pt x="6169" y="2552"/>
                    <a:pt x="6194" y="2544"/>
                    <a:pt x="6218" y="2541"/>
                  </a:cubicBezTo>
                  <a:close/>
                  <a:moveTo>
                    <a:pt x="15382" y="2541"/>
                  </a:moveTo>
                  <a:cubicBezTo>
                    <a:pt x="15406" y="2544"/>
                    <a:pt x="15431" y="2552"/>
                    <a:pt x="15454" y="2565"/>
                  </a:cubicBezTo>
                  <a:lnTo>
                    <a:pt x="15606" y="2651"/>
                  </a:lnTo>
                  <a:cubicBezTo>
                    <a:pt x="15698" y="2705"/>
                    <a:pt x="15731" y="2824"/>
                    <a:pt x="15677" y="2916"/>
                  </a:cubicBezTo>
                  <a:lnTo>
                    <a:pt x="14894" y="4271"/>
                  </a:lnTo>
                  <a:cubicBezTo>
                    <a:pt x="14840" y="4363"/>
                    <a:pt x="14721" y="4396"/>
                    <a:pt x="14629" y="4342"/>
                  </a:cubicBezTo>
                  <a:lnTo>
                    <a:pt x="14477" y="4256"/>
                  </a:lnTo>
                  <a:cubicBezTo>
                    <a:pt x="14385" y="4202"/>
                    <a:pt x="14354" y="4083"/>
                    <a:pt x="14408" y="3991"/>
                  </a:cubicBezTo>
                  <a:lnTo>
                    <a:pt x="15191" y="2636"/>
                  </a:lnTo>
                  <a:cubicBezTo>
                    <a:pt x="15231" y="2567"/>
                    <a:pt x="15307" y="2532"/>
                    <a:pt x="15382" y="2541"/>
                  </a:cubicBezTo>
                  <a:close/>
                  <a:moveTo>
                    <a:pt x="16951" y="4904"/>
                  </a:moveTo>
                  <a:lnTo>
                    <a:pt x="17280" y="5282"/>
                  </a:lnTo>
                  <a:lnTo>
                    <a:pt x="11762" y="10660"/>
                  </a:lnTo>
                  <a:lnTo>
                    <a:pt x="12221" y="10903"/>
                  </a:lnTo>
                  <a:lnTo>
                    <a:pt x="11600" y="11978"/>
                  </a:lnTo>
                  <a:lnTo>
                    <a:pt x="10876" y="11524"/>
                  </a:lnTo>
                  <a:lnTo>
                    <a:pt x="10265" y="12118"/>
                  </a:lnTo>
                  <a:lnTo>
                    <a:pt x="9433" y="11205"/>
                  </a:lnTo>
                  <a:lnTo>
                    <a:pt x="9833" y="10871"/>
                  </a:lnTo>
                  <a:lnTo>
                    <a:pt x="6161" y="8576"/>
                  </a:lnTo>
                  <a:lnTo>
                    <a:pt x="6556" y="7896"/>
                  </a:lnTo>
                  <a:lnTo>
                    <a:pt x="10736" y="10115"/>
                  </a:lnTo>
                  <a:lnTo>
                    <a:pt x="16951" y="4904"/>
                  </a:lnTo>
                  <a:close/>
                  <a:moveTo>
                    <a:pt x="2838" y="5900"/>
                  </a:moveTo>
                  <a:cubicBezTo>
                    <a:pt x="2863" y="5903"/>
                    <a:pt x="2888" y="5911"/>
                    <a:pt x="2911" y="5925"/>
                  </a:cubicBezTo>
                  <a:lnTo>
                    <a:pt x="4266" y="6708"/>
                  </a:lnTo>
                  <a:cubicBezTo>
                    <a:pt x="4358" y="6762"/>
                    <a:pt x="4391" y="6879"/>
                    <a:pt x="4337" y="6971"/>
                  </a:cubicBezTo>
                  <a:lnTo>
                    <a:pt x="4249" y="7123"/>
                  </a:lnTo>
                  <a:cubicBezTo>
                    <a:pt x="4195" y="7215"/>
                    <a:pt x="4078" y="7248"/>
                    <a:pt x="3986" y="7194"/>
                  </a:cubicBezTo>
                  <a:lnTo>
                    <a:pt x="2629" y="6411"/>
                  </a:lnTo>
                  <a:cubicBezTo>
                    <a:pt x="2537" y="6357"/>
                    <a:pt x="2506" y="6238"/>
                    <a:pt x="2560" y="6146"/>
                  </a:cubicBezTo>
                  <a:lnTo>
                    <a:pt x="2646" y="5994"/>
                  </a:lnTo>
                  <a:cubicBezTo>
                    <a:pt x="2687" y="5925"/>
                    <a:pt x="2764" y="5890"/>
                    <a:pt x="2838" y="5900"/>
                  </a:cubicBezTo>
                  <a:close/>
                  <a:moveTo>
                    <a:pt x="18757" y="5900"/>
                  </a:moveTo>
                  <a:cubicBezTo>
                    <a:pt x="18831" y="5890"/>
                    <a:pt x="18908" y="5925"/>
                    <a:pt x="18949" y="5994"/>
                  </a:cubicBezTo>
                  <a:lnTo>
                    <a:pt x="19035" y="6146"/>
                  </a:lnTo>
                  <a:cubicBezTo>
                    <a:pt x="19089" y="6238"/>
                    <a:pt x="19056" y="6357"/>
                    <a:pt x="18964" y="6411"/>
                  </a:cubicBezTo>
                  <a:lnTo>
                    <a:pt x="17609" y="7194"/>
                  </a:lnTo>
                  <a:cubicBezTo>
                    <a:pt x="17517" y="7248"/>
                    <a:pt x="17398" y="7215"/>
                    <a:pt x="17344" y="7123"/>
                  </a:cubicBezTo>
                  <a:lnTo>
                    <a:pt x="17258" y="6971"/>
                  </a:lnTo>
                  <a:cubicBezTo>
                    <a:pt x="17204" y="6879"/>
                    <a:pt x="17237" y="6762"/>
                    <a:pt x="17329" y="6708"/>
                  </a:cubicBezTo>
                  <a:lnTo>
                    <a:pt x="18684" y="5925"/>
                  </a:lnTo>
                  <a:cubicBezTo>
                    <a:pt x="18707" y="5911"/>
                    <a:pt x="18732" y="5903"/>
                    <a:pt x="18757" y="5900"/>
                  </a:cubicBezTo>
                  <a:close/>
                  <a:moveTo>
                    <a:pt x="10800" y="10439"/>
                  </a:moveTo>
                  <a:cubicBezTo>
                    <a:pt x="10707" y="10439"/>
                    <a:pt x="10614" y="10475"/>
                    <a:pt x="10544" y="10545"/>
                  </a:cubicBezTo>
                  <a:cubicBezTo>
                    <a:pt x="10402" y="10686"/>
                    <a:pt x="10402" y="10915"/>
                    <a:pt x="10544" y="11056"/>
                  </a:cubicBezTo>
                  <a:cubicBezTo>
                    <a:pt x="10685" y="11198"/>
                    <a:pt x="10915" y="11198"/>
                    <a:pt x="11056" y="11056"/>
                  </a:cubicBezTo>
                  <a:cubicBezTo>
                    <a:pt x="11198" y="10915"/>
                    <a:pt x="11198" y="10686"/>
                    <a:pt x="11056" y="10545"/>
                  </a:cubicBezTo>
                  <a:cubicBezTo>
                    <a:pt x="10986" y="10475"/>
                    <a:pt x="10893" y="10439"/>
                    <a:pt x="10800" y="10439"/>
                  </a:cubicBezTo>
                  <a:close/>
                  <a:moveTo>
                    <a:pt x="1529" y="10520"/>
                  </a:moveTo>
                  <a:lnTo>
                    <a:pt x="3095" y="10520"/>
                  </a:lnTo>
                  <a:cubicBezTo>
                    <a:pt x="3203" y="10520"/>
                    <a:pt x="3289" y="10606"/>
                    <a:pt x="3289" y="10714"/>
                  </a:cubicBezTo>
                  <a:lnTo>
                    <a:pt x="3289" y="10886"/>
                  </a:lnTo>
                  <a:cubicBezTo>
                    <a:pt x="3289" y="10994"/>
                    <a:pt x="3203" y="11082"/>
                    <a:pt x="3095" y="11082"/>
                  </a:cubicBezTo>
                  <a:lnTo>
                    <a:pt x="1529" y="11082"/>
                  </a:lnTo>
                  <a:cubicBezTo>
                    <a:pt x="1426" y="11082"/>
                    <a:pt x="1333" y="10994"/>
                    <a:pt x="1333" y="10886"/>
                  </a:cubicBezTo>
                  <a:lnTo>
                    <a:pt x="1333" y="10714"/>
                  </a:lnTo>
                  <a:cubicBezTo>
                    <a:pt x="1333" y="10606"/>
                    <a:pt x="1421" y="10520"/>
                    <a:pt x="1529" y="10520"/>
                  </a:cubicBezTo>
                  <a:close/>
                  <a:moveTo>
                    <a:pt x="18500" y="10520"/>
                  </a:moveTo>
                  <a:lnTo>
                    <a:pt x="20066" y="10520"/>
                  </a:lnTo>
                  <a:cubicBezTo>
                    <a:pt x="20174" y="10520"/>
                    <a:pt x="20260" y="10606"/>
                    <a:pt x="20260" y="10714"/>
                  </a:cubicBezTo>
                  <a:lnTo>
                    <a:pt x="20260" y="10886"/>
                  </a:lnTo>
                  <a:cubicBezTo>
                    <a:pt x="20260" y="10994"/>
                    <a:pt x="20174" y="11082"/>
                    <a:pt x="20066" y="11082"/>
                  </a:cubicBezTo>
                  <a:lnTo>
                    <a:pt x="18500" y="11082"/>
                  </a:lnTo>
                  <a:cubicBezTo>
                    <a:pt x="18392" y="11082"/>
                    <a:pt x="18306" y="10994"/>
                    <a:pt x="18306" y="10886"/>
                  </a:cubicBezTo>
                  <a:lnTo>
                    <a:pt x="18306" y="10714"/>
                  </a:lnTo>
                  <a:cubicBezTo>
                    <a:pt x="18306" y="10606"/>
                    <a:pt x="18392" y="10520"/>
                    <a:pt x="18500" y="10520"/>
                  </a:cubicBezTo>
                  <a:close/>
                  <a:moveTo>
                    <a:pt x="4058" y="14383"/>
                  </a:moveTo>
                  <a:cubicBezTo>
                    <a:pt x="4133" y="14373"/>
                    <a:pt x="4209" y="14408"/>
                    <a:pt x="4249" y="14477"/>
                  </a:cubicBezTo>
                  <a:lnTo>
                    <a:pt x="4337" y="14629"/>
                  </a:lnTo>
                  <a:cubicBezTo>
                    <a:pt x="4391" y="14721"/>
                    <a:pt x="4358" y="14840"/>
                    <a:pt x="4266" y="14894"/>
                  </a:cubicBezTo>
                  <a:lnTo>
                    <a:pt x="2911" y="15677"/>
                  </a:lnTo>
                  <a:cubicBezTo>
                    <a:pt x="2819" y="15731"/>
                    <a:pt x="2700" y="15698"/>
                    <a:pt x="2646" y="15606"/>
                  </a:cubicBezTo>
                  <a:lnTo>
                    <a:pt x="2560" y="15456"/>
                  </a:lnTo>
                  <a:cubicBezTo>
                    <a:pt x="2506" y="15364"/>
                    <a:pt x="2537" y="15245"/>
                    <a:pt x="2629" y="15191"/>
                  </a:cubicBezTo>
                  <a:lnTo>
                    <a:pt x="3986" y="14408"/>
                  </a:lnTo>
                  <a:cubicBezTo>
                    <a:pt x="4009" y="14394"/>
                    <a:pt x="4034" y="14386"/>
                    <a:pt x="4058" y="14383"/>
                  </a:cubicBezTo>
                  <a:close/>
                  <a:moveTo>
                    <a:pt x="17536" y="14383"/>
                  </a:moveTo>
                  <a:cubicBezTo>
                    <a:pt x="17561" y="14386"/>
                    <a:pt x="17586" y="14394"/>
                    <a:pt x="17609" y="14408"/>
                  </a:cubicBezTo>
                  <a:lnTo>
                    <a:pt x="18964" y="15191"/>
                  </a:lnTo>
                  <a:cubicBezTo>
                    <a:pt x="19056" y="15245"/>
                    <a:pt x="19089" y="15364"/>
                    <a:pt x="19035" y="15456"/>
                  </a:cubicBezTo>
                  <a:lnTo>
                    <a:pt x="18949" y="15606"/>
                  </a:lnTo>
                  <a:cubicBezTo>
                    <a:pt x="18895" y="15698"/>
                    <a:pt x="18776" y="15731"/>
                    <a:pt x="18684" y="15677"/>
                  </a:cubicBezTo>
                  <a:lnTo>
                    <a:pt x="17329" y="14894"/>
                  </a:lnTo>
                  <a:cubicBezTo>
                    <a:pt x="17237" y="14840"/>
                    <a:pt x="17204" y="14721"/>
                    <a:pt x="17258" y="14629"/>
                  </a:cubicBezTo>
                  <a:lnTo>
                    <a:pt x="17344" y="14477"/>
                  </a:lnTo>
                  <a:cubicBezTo>
                    <a:pt x="17385" y="14408"/>
                    <a:pt x="17462" y="14373"/>
                    <a:pt x="17536" y="14383"/>
                  </a:cubicBezTo>
                  <a:close/>
                  <a:moveTo>
                    <a:pt x="6893" y="17239"/>
                  </a:moveTo>
                  <a:cubicBezTo>
                    <a:pt x="6918" y="17243"/>
                    <a:pt x="6943" y="17251"/>
                    <a:pt x="6966" y="17265"/>
                  </a:cubicBezTo>
                  <a:lnTo>
                    <a:pt x="7118" y="17351"/>
                  </a:lnTo>
                  <a:cubicBezTo>
                    <a:pt x="7210" y="17399"/>
                    <a:pt x="7241" y="17519"/>
                    <a:pt x="7187" y="17616"/>
                  </a:cubicBezTo>
                  <a:lnTo>
                    <a:pt x="6404" y="18971"/>
                  </a:lnTo>
                  <a:cubicBezTo>
                    <a:pt x="6350" y="19063"/>
                    <a:pt x="6231" y="19094"/>
                    <a:pt x="6139" y="19040"/>
                  </a:cubicBezTo>
                  <a:lnTo>
                    <a:pt x="5989" y="18954"/>
                  </a:lnTo>
                  <a:cubicBezTo>
                    <a:pt x="5897" y="18900"/>
                    <a:pt x="5864" y="18781"/>
                    <a:pt x="5918" y="18689"/>
                  </a:cubicBezTo>
                  <a:lnTo>
                    <a:pt x="6701" y="17334"/>
                  </a:lnTo>
                  <a:cubicBezTo>
                    <a:pt x="6742" y="17265"/>
                    <a:pt x="6819" y="17230"/>
                    <a:pt x="6893" y="17239"/>
                  </a:cubicBezTo>
                  <a:close/>
                  <a:moveTo>
                    <a:pt x="14696" y="17239"/>
                  </a:moveTo>
                  <a:cubicBezTo>
                    <a:pt x="14771" y="17230"/>
                    <a:pt x="14847" y="17265"/>
                    <a:pt x="14887" y="17334"/>
                  </a:cubicBezTo>
                  <a:lnTo>
                    <a:pt x="15670" y="18689"/>
                  </a:lnTo>
                  <a:cubicBezTo>
                    <a:pt x="15730" y="18781"/>
                    <a:pt x="15698" y="18900"/>
                    <a:pt x="15601" y="18954"/>
                  </a:cubicBezTo>
                  <a:lnTo>
                    <a:pt x="15449" y="19040"/>
                  </a:lnTo>
                  <a:cubicBezTo>
                    <a:pt x="15357" y="19094"/>
                    <a:pt x="15238" y="19063"/>
                    <a:pt x="15184" y="18971"/>
                  </a:cubicBezTo>
                  <a:lnTo>
                    <a:pt x="14401" y="17616"/>
                  </a:lnTo>
                  <a:cubicBezTo>
                    <a:pt x="14347" y="17524"/>
                    <a:pt x="14380" y="17405"/>
                    <a:pt x="14472" y="17351"/>
                  </a:cubicBezTo>
                  <a:lnTo>
                    <a:pt x="14624" y="17265"/>
                  </a:lnTo>
                  <a:cubicBezTo>
                    <a:pt x="14647" y="17251"/>
                    <a:pt x="14672" y="17243"/>
                    <a:pt x="14696" y="17239"/>
                  </a:cubicBezTo>
                  <a:close/>
                  <a:moveTo>
                    <a:pt x="10714" y="18306"/>
                  </a:moveTo>
                  <a:lnTo>
                    <a:pt x="10886" y="18306"/>
                  </a:lnTo>
                  <a:cubicBezTo>
                    <a:pt x="10994" y="18306"/>
                    <a:pt x="11080" y="18392"/>
                    <a:pt x="11080" y="18500"/>
                  </a:cubicBezTo>
                  <a:lnTo>
                    <a:pt x="11080" y="20066"/>
                  </a:lnTo>
                  <a:cubicBezTo>
                    <a:pt x="11080" y="20174"/>
                    <a:pt x="10994" y="20262"/>
                    <a:pt x="10886" y="20262"/>
                  </a:cubicBezTo>
                  <a:lnTo>
                    <a:pt x="10714" y="20262"/>
                  </a:lnTo>
                  <a:cubicBezTo>
                    <a:pt x="10606" y="20262"/>
                    <a:pt x="10520" y="20174"/>
                    <a:pt x="10520" y="20066"/>
                  </a:cubicBezTo>
                  <a:lnTo>
                    <a:pt x="10520" y="18500"/>
                  </a:lnTo>
                  <a:cubicBezTo>
                    <a:pt x="10520" y="18392"/>
                    <a:pt x="10606" y="18306"/>
                    <a:pt x="10714" y="18306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177" name="Untertitel 1"/>
            <p:cNvSpPr txBox="1"/>
            <p:nvPr/>
          </p:nvSpPr>
          <p:spPr>
            <a:xfrm>
              <a:off x="1173904" y="239693"/>
              <a:ext cx="2748225" cy="4470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defRPr>
                  <a:solidFill>
                    <a:schemeClr val="accent5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rPr dirty="0" err="1"/>
                <a:t>Einstellungsdauer</a:t>
              </a:r>
              <a:endParaRPr dirty="0"/>
            </a:p>
          </p:txBody>
        </p:sp>
      </p:grpSp>
      <p:grpSp>
        <p:nvGrpSpPr>
          <p:cNvPr id="181" name="Group"/>
          <p:cNvGrpSpPr/>
          <p:nvPr/>
        </p:nvGrpSpPr>
        <p:grpSpPr>
          <a:xfrm>
            <a:off x="1365744" y="3577193"/>
            <a:ext cx="9460512" cy="660620"/>
            <a:chOff x="0" y="0"/>
            <a:chExt cx="9460511" cy="660619"/>
          </a:xfrm>
        </p:grpSpPr>
        <p:sp>
          <p:nvSpPr>
            <p:cNvPr id="179" name="Rounded Rectangle"/>
            <p:cNvSpPr/>
            <p:nvPr/>
          </p:nvSpPr>
          <p:spPr>
            <a:xfrm>
              <a:off x="0" y="0"/>
              <a:ext cx="9460512" cy="660620"/>
            </a:xfrm>
            <a:prstGeom prst="roundRect">
              <a:avLst>
                <a:gd name="adj" fmla="val 31936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180" name="Untertitel 1"/>
            <p:cNvSpPr txBox="1"/>
            <p:nvPr/>
          </p:nvSpPr>
          <p:spPr>
            <a:xfrm>
              <a:off x="44819" y="79505"/>
              <a:ext cx="9370874" cy="5016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normAutofit fontScale="92500"/>
            </a:bodyPr>
            <a:lstStyle>
              <a:lvl1pPr algn="ctr" defTabSz="850391">
                <a:lnSpc>
                  <a:spcPct val="90000"/>
                </a:lnSpc>
                <a:spcBef>
                  <a:spcPts val="900"/>
                </a:spcBef>
                <a:defRPr sz="1767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rPr dirty="0" err="1"/>
                <a:t>Welche</a:t>
              </a:r>
              <a:r>
                <a:rPr dirty="0"/>
                <a:t> </a:t>
              </a:r>
              <a:r>
                <a:rPr dirty="0" err="1"/>
                <a:t>Wirkung</a:t>
              </a:r>
              <a:r>
                <a:rPr dirty="0"/>
                <a:t> </a:t>
              </a:r>
              <a:r>
                <a:rPr dirty="0" err="1"/>
                <a:t>haben</a:t>
              </a:r>
              <a:r>
                <a:rPr dirty="0"/>
                <a:t> </a:t>
              </a:r>
              <a:r>
                <a:rPr dirty="0" err="1"/>
                <a:t>unterschiedliche</a:t>
              </a:r>
              <a:r>
                <a:rPr dirty="0"/>
                <a:t> </a:t>
              </a:r>
              <a:r>
                <a:rPr dirty="0" err="1"/>
                <a:t>Schnittfrequenzen</a:t>
              </a:r>
              <a:r>
                <a:rPr dirty="0"/>
                <a:t> / </a:t>
              </a:r>
              <a:r>
                <a:rPr dirty="0" err="1"/>
                <a:t>Einstellungsdauer</a:t>
              </a:r>
              <a:r>
                <a:rPr dirty="0"/>
                <a:t>?</a:t>
              </a:r>
            </a:p>
          </p:txBody>
        </p:sp>
      </p:grpSp>
      <p:sp>
        <p:nvSpPr>
          <p:cNvPr id="182" name="Untertitel 1"/>
          <p:cNvSpPr txBox="1"/>
          <p:nvPr/>
        </p:nvSpPr>
        <p:spPr>
          <a:xfrm>
            <a:off x="1181099" y="4441147"/>
            <a:ext cx="9829802" cy="4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17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>
                <a:latin typeface="Montserrat Medium"/>
                <a:ea typeface="Montserrat Medium"/>
                <a:cs typeface="Montserrat Medium"/>
                <a:sym typeface="Montserrat Medium"/>
              </a:rPr>
              <a:t>Geringe Schnittfrequenz / lange Einstellungsdauer</a:t>
            </a:r>
            <a:r>
              <a:t> =   Ruhe / Konzentration auf Sprache</a:t>
            </a:r>
          </a:p>
        </p:txBody>
      </p:sp>
      <p:sp>
        <p:nvSpPr>
          <p:cNvPr id="183" name="Untertitel 1"/>
          <p:cNvSpPr txBox="1"/>
          <p:nvPr/>
        </p:nvSpPr>
        <p:spPr>
          <a:xfrm>
            <a:off x="1181099" y="4987342"/>
            <a:ext cx="9829802" cy="4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17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>
                <a:latin typeface="Montserrat Medium"/>
                <a:ea typeface="Montserrat Medium"/>
                <a:cs typeface="Montserrat Medium"/>
                <a:sym typeface="Montserrat Medium"/>
              </a:rPr>
              <a:t>Hohe Schnittfrequenz / kurze Einstellungsdauer    </a:t>
            </a:r>
            <a:r>
              <a:rPr>
                <a:latin typeface="Montserrat SemiBold"/>
                <a:ea typeface="Montserrat SemiBold"/>
                <a:cs typeface="Montserrat SemiBold"/>
                <a:sym typeface="Montserrat SemiBold"/>
              </a:rPr>
              <a:t>  </a:t>
            </a:r>
            <a:r>
              <a:t>=   Dynamik / Spannung</a:t>
            </a:r>
          </a:p>
        </p:txBody>
      </p:sp>
      <p:grpSp>
        <p:nvGrpSpPr>
          <p:cNvPr id="186" name="Group"/>
          <p:cNvGrpSpPr/>
          <p:nvPr/>
        </p:nvGrpSpPr>
        <p:grpSpPr>
          <a:xfrm>
            <a:off x="2530284" y="5682867"/>
            <a:ext cx="10057752" cy="710729"/>
            <a:chOff x="0" y="0"/>
            <a:chExt cx="10057752" cy="710728"/>
          </a:xfrm>
        </p:grpSpPr>
        <p:sp>
          <p:nvSpPr>
            <p:cNvPr id="184" name="Untertitel 1"/>
            <p:cNvSpPr txBox="1"/>
            <p:nvPr/>
          </p:nvSpPr>
          <p:spPr>
            <a:xfrm>
              <a:off x="227951" y="223335"/>
              <a:ext cx="9829802" cy="467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/>
            <a:p>
              <a:pPr marL="228599" indent="-228599">
                <a:lnSpc>
                  <a:spcPct val="90000"/>
                </a:lnSpc>
                <a:spcBef>
                  <a:spcPts val="1000"/>
                </a:spcBef>
                <a:buSzPct val="100000"/>
                <a:buChar char="•"/>
                <a:defRPr sz="1700">
                  <a:solidFill>
                    <a:schemeClr val="accent5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pPr>
              <a:r>
                <a:rPr dirty="0" err="1">
                  <a:latin typeface="Montserrat Medium"/>
                  <a:ea typeface="Montserrat Medium"/>
                  <a:cs typeface="Montserrat Medium"/>
                  <a:sym typeface="Montserrat Medium"/>
                </a:rPr>
                <a:t>Tempowechsel</a:t>
              </a:r>
              <a:r>
                <a:rPr dirty="0"/>
                <a:t> </a:t>
              </a:r>
              <a:r>
                <a:rPr dirty="0" err="1">
                  <a:latin typeface="Montserrat Light"/>
                  <a:ea typeface="Montserrat Light"/>
                  <a:cs typeface="Montserrat Light"/>
                  <a:sym typeface="Montserrat Light"/>
                </a:rPr>
                <a:t>machen</a:t>
              </a:r>
              <a:r>
                <a:rPr dirty="0">
                  <a:latin typeface="Montserrat Light"/>
                  <a:ea typeface="Montserrat Light"/>
                  <a:cs typeface="Montserrat Light"/>
                  <a:sym typeface="Montserrat Light"/>
                </a:rPr>
                <a:t> die Montage </a:t>
              </a:r>
              <a:r>
                <a:rPr dirty="0" err="1">
                  <a:latin typeface="Montserrat Light"/>
                  <a:ea typeface="Montserrat Light"/>
                  <a:cs typeface="Montserrat Light"/>
                  <a:sym typeface="Montserrat Light"/>
                </a:rPr>
                <a:t>abwechslungsreich</a:t>
              </a:r>
              <a:endParaRPr dirty="0"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  <p:sp>
          <p:nvSpPr>
            <p:cNvPr id="185" name="Light Bulb"/>
            <p:cNvSpPr/>
            <p:nvPr/>
          </p:nvSpPr>
          <p:spPr>
            <a:xfrm>
              <a:off x="0" y="0"/>
              <a:ext cx="409891" cy="710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5" y="0"/>
                    <a:pt x="0" y="2843"/>
                    <a:pt x="0" y="6352"/>
                  </a:cubicBezTo>
                  <a:cubicBezTo>
                    <a:pt x="0" y="7004"/>
                    <a:pt x="167" y="7633"/>
                    <a:pt x="477" y="8225"/>
                  </a:cubicBezTo>
                  <a:cubicBezTo>
                    <a:pt x="477" y="8225"/>
                    <a:pt x="477" y="8226"/>
                    <a:pt x="477" y="8227"/>
                  </a:cubicBezTo>
                  <a:cubicBezTo>
                    <a:pt x="491" y="8261"/>
                    <a:pt x="527" y="8322"/>
                    <a:pt x="579" y="8405"/>
                  </a:cubicBezTo>
                  <a:cubicBezTo>
                    <a:pt x="693" y="8601"/>
                    <a:pt x="822" y="8793"/>
                    <a:pt x="966" y="8979"/>
                  </a:cubicBezTo>
                  <a:cubicBezTo>
                    <a:pt x="2223" y="10787"/>
                    <a:pt x="5439" y="15160"/>
                    <a:pt x="5440" y="16141"/>
                  </a:cubicBezTo>
                  <a:lnTo>
                    <a:pt x="5656" y="16902"/>
                  </a:lnTo>
                  <a:cubicBezTo>
                    <a:pt x="5656" y="16902"/>
                    <a:pt x="5696" y="16981"/>
                    <a:pt x="5817" y="17079"/>
                  </a:cubicBezTo>
                  <a:lnTo>
                    <a:pt x="15815" y="17079"/>
                  </a:lnTo>
                  <a:cubicBezTo>
                    <a:pt x="15936" y="16981"/>
                    <a:pt x="15976" y="16902"/>
                    <a:pt x="15976" y="16902"/>
                  </a:cubicBezTo>
                  <a:lnTo>
                    <a:pt x="16193" y="16141"/>
                  </a:lnTo>
                  <a:cubicBezTo>
                    <a:pt x="16193" y="14948"/>
                    <a:pt x="20944" y="8742"/>
                    <a:pt x="21152" y="8227"/>
                  </a:cubicBezTo>
                  <a:cubicBezTo>
                    <a:pt x="21159" y="8211"/>
                    <a:pt x="21155" y="8198"/>
                    <a:pt x="21141" y="8188"/>
                  </a:cubicBezTo>
                  <a:cubicBezTo>
                    <a:pt x="21438" y="7607"/>
                    <a:pt x="21600" y="6990"/>
                    <a:pt x="21600" y="6352"/>
                  </a:cubicBezTo>
                  <a:cubicBezTo>
                    <a:pt x="21600" y="2843"/>
                    <a:pt x="16765" y="0"/>
                    <a:pt x="10800" y="0"/>
                  </a:cubicBezTo>
                  <a:close/>
                  <a:moveTo>
                    <a:pt x="5943" y="17697"/>
                  </a:moveTo>
                  <a:cubicBezTo>
                    <a:pt x="5930" y="17727"/>
                    <a:pt x="5919" y="17758"/>
                    <a:pt x="5919" y="17791"/>
                  </a:cubicBezTo>
                  <a:lnTo>
                    <a:pt x="5919" y="18399"/>
                  </a:lnTo>
                  <a:cubicBezTo>
                    <a:pt x="5919" y="18599"/>
                    <a:pt x="6178" y="18765"/>
                    <a:pt x="6510" y="18795"/>
                  </a:cubicBezTo>
                  <a:cubicBezTo>
                    <a:pt x="6431" y="18855"/>
                    <a:pt x="6382" y="18929"/>
                    <a:pt x="6382" y="19010"/>
                  </a:cubicBezTo>
                  <a:lnTo>
                    <a:pt x="6382" y="19541"/>
                  </a:lnTo>
                  <a:cubicBezTo>
                    <a:pt x="6382" y="19736"/>
                    <a:pt x="6656" y="19894"/>
                    <a:pt x="6993" y="19894"/>
                  </a:cubicBezTo>
                  <a:lnTo>
                    <a:pt x="7186" y="19894"/>
                  </a:lnTo>
                  <a:lnTo>
                    <a:pt x="7186" y="20380"/>
                  </a:lnTo>
                  <a:cubicBezTo>
                    <a:pt x="7186" y="20568"/>
                    <a:pt x="7454" y="20721"/>
                    <a:pt x="7780" y="20721"/>
                  </a:cubicBezTo>
                  <a:lnTo>
                    <a:pt x="8816" y="20721"/>
                  </a:lnTo>
                  <a:cubicBezTo>
                    <a:pt x="8925" y="21215"/>
                    <a:pt x="9771" y="21600"/>
                    <a:pt x="10800" y="21600"/>
                  </a:cubicBezTo>
                  <a:cubicBezTo>
                    <a:pt x="11829" y="21600"/>
                    <a:pt x="12675" y="21215"/>
                    <a:pt x="12784" y="20721"/>
                  </a:cubicBezTo>
                  <a:lnTo>
                    <a:pt x="13820" y="20721"/>
                  </a:lnTo>
                  <a:cubicBezTo>
                    <a:pt x="14146" y="20721"/>
                    <a:pt x="14414" y="20568"/>
                    <a:pt x="14414" y="20380"/>
                  </a:cubicBezTo>
                  <a:lnTo>
                    <a:pt x="14414" y="19894"/>
                  </a:lnTo>
                  <a:lnTo>
                    <a:pt x="14607" y="19894"/>
                  </a:lnTo>
                  <a:cubicBezTo>
                    <a:pt x="14944" y="19894"/>
                    <a:pt x="15218" y="19736"/>
                    <a:pt x="15218" y="19541"/>
                  </a:cubicBezTo>
                  <a:lnTo>
                    <a:pt x="15218" y="19010"/>
                  </a:lnTo>
                  <a:cubicBezTo>
                    <a:pt x="15218" y="18929"/>
                    <a:pt x="15169" y="18855"/>
                    <a:pt x="15090" y="18795"/>
                  </a:cubicBezTo>
                  <a:cubicBezTo>
                    <a:pt x="15422" y="18765"/>
                    <a:pt x="15681" y="18599"/>
                    <a:pt x="15681" y="18399"/>
                  </a:cubicBezTo>
                  <a:lnTo>
                    <a:pt x="15681" y="17791"/>
                  </a:lnTo>
                  <a:cubicBezTo>
                    <a:pt x="15681" y="17758"/>
                    <a:pt x="15670" y="17727"/>
                    <a:pt x="15657" y="17697"/>
                  </a:cubicBezTo>
                  <a:lnTo>
                    <a:pt x="5943" y="17697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chemeClr val="accent5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187" name="Oval"/>
          <p:cNvSpPr/>
          <p:nvPr/>
        </p:nvSpPr>
        <p:spPr>
          <a:xfrm>
            <a:off x="4752021" y="264903"/>
            <a:ext cx="766020" cy="775626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88" name="3b"/>
          <p:cNvSpPr txBox="1"/>
          <p:nvPr/>
        </p:nvSpPr>
        <p:spPr>
          <a:xfrm>
            <a:off x="4826486" y="333947"/>
            <a:ext cx="656206" cy="637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3b</a:t>
            </a:r>
          </a:p>
        </p:txBody>
      </p:sp>
      <p:sp>
        <p:nvSpPr>
          <p:cNvPr id="1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85600" y="6356350"/>
            <a:ext cx="193900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7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" grpId="0" animBg="1" advAuto="0"/>
      <p:bldP spid="183" grpId="0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itel 2"/>
          <p:cNvSpPr txBox="1"/>
          <p:nvPr/>
        </p:nvSpPr>
        <p:spPr>
          <a:xfrm>
            <a:off x="1303194" y="-10066"/>
            <a:ext cx="958561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>
            <a:lvl1pPr algn="ctr">
              <a:lnSpc>
                <a:spcPct val="90000"/>
              </a:lnSpc>
              <a:defRPr sz="30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3b - Montage</a:t>
            </a:r>
          </a:p>
        </p:txBody>
      </p:sp>
      <p:sp>
        <p:nvSpPr>
          <p:cNvPr id="192" name="Rectangle"/>
          <p:cNvSpPr/>
          <p:nvPr/>
        </p:nvSpPr>
        <p:spPr>
          <a:xfrm>
            <a:off x="11006826" y="5703314"/>
            <a:ext cx="926423" cy="87317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93" name="Text"/>
          <p:cNvSpPr txBox="1"/>
          <p:nvPr/>
        </p:nvSpPr>
        <p:spPr>
          <a:xfrm>
            <a:off x="2984500" y="1631950"/>
            <a:ext cx="127000" cy="447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defTabSz="457200">
              <a:defRPr sz="1200"/>
            </a:pPr>
            <a:endParaRPr/>
          </a:p>
        </p:txBody>
      </p:sp>
      <p:sp>
        <p:nvSpPr>
          <p:cNvPr id="194" name="Line"/>
          <p:cNvSpPr/>
          <p:nvPr/>
        </p:nvSpPr>
        <p:spPr>
          <a:xfrm>
            <a:off x="-27059" y="1138903"/>
            <a:ext cx="12246117" cy="1"/>
          </a:xfrm>
          <a:prstGeom prst="line">
            <a:avLst/>
          </a:prstGeom>
          <a:ln w="889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5" name="Untertitel 1"/>
          <p:cNvSpPr txBox="1"/>
          <p:nvPr/>
        </p:nvSpPr>
        <p:spPr>
          <a:xfrm>
            <a:off x="450047" y="1516400"/>
            <a:ext cx="9829801" cy="4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9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pPr>
              <a:defRPr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>
                <a:latin typeface="Montserrat SemiBold"/>
                <a:ea typeface="Montserrat SemiBold"/>
                <a:cs typeface="Montserrat SemiBold"/>
                <a:sym typeface="Montserrat SemiBold"/>
              </a:rPr>
              <a:t>Der Kuleshov-Effekt</a:t>
            </a:r>
          </a:p>
        </p:txBody>
      </p:sp>
      <p:sp>
        <p:nvSpPr>
          <p:cNvPr id="196" name="Untertitel 1"/>
          <p:cNvSpPr txBox="1"/>
          <p:nvPr/>
        </p:nvSpPr>
        <p:spPr>
          <a:xfrm>
            <a:off x="552391" y="2189847"/>
            <a:ext cx="11185189" cy="7107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>
              <a:spcBef>
                <a:spcPts val="1000"/>
              </a:spcBef>
              <a:defRPr sz="17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t>Der russische Filmemacher Lev Kuleshov revolutionierte im frühen 19. Jahrhundert die Filmmontage, indem er folgenden Effekt bewies: </a:t>
            </a:r>
          </a:p>
        </p:txBody>
      </p:sp>
      <p:sp>
        <p:nvSpPr>
          <p:cNvPr id="197" name="Untertitel 1"/>
          <p:cNvSpPr txBox="1"/>
          <p:nvPr/>
        </p:nvSpPr>
        <p:spPr>
          <a:xfrm>
            <a:off x="552391" y="2940475"/>
            <a:ext cx="11185189" cy="7107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>
              <a:spcBef>
                <a:spcPts val="1000"/>
              </a:spcBef>
              <a:defRPr sz="17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t>Wird dieselbe Einstellung mit demselben Gesichtsausdruck mit jeweils anderen Bildern unterschnitten, wirkt diese Person anders auf die Zuschauenden.</a:t>
            </a:r>
          </a:p>
        </p:txBody>
      </p:sp>
      <p:pic>
        <p:nvPicPr>
          <p:cNvPr id="198" name="unknown.png" descr="unknow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602" y="3774926"/>
            <a:ext cx="5721584" cy="2946682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Untertitel 1"/>
          <p:cNvSpPr txBox="1"/>
          <p:nvPr/>
        </p:nvSpPr>
        <p:spPr>
          <a:xfrm>
            <a:off x="556115" y="3907069"/>
            <a:ext cx="3436765" cy="1639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>
              <a:spcBef>
                <a:spcPts val="1000"/>
              </a:spcBef>
              <a:defRPr sz="17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dirty="0"/>
              <a:t>Der Kuleshov </a:t>
            </a:r>
            <a:r>
              <a:rPr dirty="0" err="1"/>
              <a:t>Effekt</a:t>
            </a:r>
            <a:r>
              <a:rPr dirty="0"/>
              <a:t> </a:t>
            </a:r>
            <a:r>
              <a:rPr dirty="0" err="1"/>
              <a:t>besagt</a:t>
            </a:r>
            <a:r>
              <a:rPr dirty="0"/>
              <a:t>, </a:t>
            </a:r>
            <a:r>
              <a:rPr dirty="0" err="1"/>
              <a:t>dass</a:t>
            </a:r>
            <a:r>
              <a:rPr dirty="0"/>
              <a:t> </a:t>
            </a:r>
            <a:r>
              <a:rPr dirty="0" err="1"/>
              <a:t>durch</a:t>
            </a:r>
            <a:r>
              <a:rPr dirty="0"/>
              <a:t> </a:t>
            </a:r>
            <a:r>
              <a:rPr dirty="0" err="1"/>
              <a:t>eine</a:t>
            </a:r>
            <a:r>
              <a:rPr dirty="0"/>
              <a:t> </a:t>
            </a:r>
            <a:r>
              <a:rPr dirty="0" err="1"/>
              <a:t>bestimmte</a:t>
            </a:r>
            <a:r>
              <a:rPr dirty="0"/>
              <a:t> </a:t>
            </a:r>
            <a:r>
              <a:rPr dirty="0" err="1"/>
              <a:t>Aufeinanderfolge</a:t>
            </a:r>
            <a:r>
              <a:rPr dirty="0"/>
              <a:t> von </a:t>
            </a:r>
            <a:r>
              <a:rPr dirty="0" err="1"/>
              <a:t>Bildern</a:t>
            </a:r>
            <a:r>
              <a:rPr dirty="0"/>
              <a:t> </a:t>
            </a:r>
            <a:r>
              <a:rPr dirty="0" err="1"/>
              <a:t>Gefühle</a:t>
            </a:r>
            <a:r>
              <a:rPr dirty="0"/>
              <a:t> </a:t>
            </a:r>
            <a:r>
              <a:rPr dirty="0" err="1"/>
              <a:t>montiert</a:t>
            </a:r>
            <a:r>
              <a:rPr dirty="0"/>
              <a:t> </a:t>
            </a:r>
            <a:r>
              <a:rPr dirty="0" err="1"/>
              <a:t>werden</a:t>
            </a:r>
            <a:r>
              <a:rPr dirty="0"/>
              <a:t> </a:t>
            </a:r>
            <a:r>
              <a:rPr dirty="0" err="1"/>
              <a:t>können</a:t>
            </a:r>
            <a:r>
              <a:rPr dirty="0"/>
              <a:t>.</a:t>
            </a:r>
          </a:p>
        </p:txBody>
      </p:sp>
      <p:sp>
        <p:nvSpPr>
          <p:cNvPr id="200" name="Oval"/>
          <p:cNvSpPr/>
          <p:nvPr/>
        </p:nvSpPr>
        <p:spPr>
          <a:xfrm>
            <a:off x="4752021" y="264903"/>
            <a:ext cx="766020" cy="775626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01" name="3b"/>
          <p:cNvSpPr txBox="1"/>
          <p:nvPr/>
        </p:nvSpPr>
        <p:spPr>
          <a:xfrm>
            <a:off x="4827248" y="333947"/>
            <a:ext cx="656206" cy="637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dirty="0"/>
              <a:t>3b</a:t>
            </a:r>
          </a:p>
        </p:txBody>
      </p:sp>
      <p:sp>
        <p:nvSpPr>
          <p:cNvPr id="20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85600" y="6356350"/>
            <a:ext cx="201368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8</a:t>
            </a:fld>
            <a:endParaRPr/>
          </a:p>
        </p:txBody>
      </p:sp>
      <p:sp>
        <p:nvSpPr>
          <p:cNvPr id="203" name="Baranowski, Hecht (2016)"/>
          <p:cNvSpPr txBox="1"/>
          <p:nvPr/>
        </p:nvSpPr>
        <p:spPr>
          <a:xfrm>
            <a:off x="9102503" y="6330950"/>
            <a:ext cx="2444048" cy="332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500">
                <a:solidFill>
                  <a:schemeClr val="accent3">
                    <a:lumOff val="-12941"/>
                  </a:schemeClr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t>Baranowski, Hecht (2016)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 animBg="1" advAuto="0"/>
      <p:bldP spid="199" grpId="0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itel 2"/>
          <p:cNvSpPr txBox="1"/>
          <p:nvPr/>
        </p:nvSpPr>
        <p:spPr>
          <a:xfrm>
            <a:off x="1303194" y="-10066"/>
            <a:ext cx="958561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>
            <a:lvl1pPr algn="ctr">
              <a:lnSpc>
                <a:spcPct val="90000"/>
              </a:lnSpc>
              <a:defRPr sz="30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3c - Tongestaltung</a:t>
            </a:r>
          </a:p>
        </p:txBody>
      </p:sp>
      <p:sp>
        <p:nvSpPr>
          <p:cNvPr id="206" name="Untertitel 1"/>
          <p:cNvSpPr txBox="1"/>
          <p:nvPr/>
        </p:nvSpPr>
        <p:spPr>
          <a:xfrm>
            <a:off x="425903" y="2438554"/>
            <a:ext cx="11492594" cy="7593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19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dirty="0" err="1">
                <a:latin typeface="Montserrat Medium"/>
                <a:ea typeface="Montserrat Medium"/>
                <a:cs typeface="Montserrat Medium"/>
                <a:sym typeface="Montserrat Medium"/>
              </a:rPr>
              <a:t>Atmosphäre</a:t>
            </a:r>
            <a:r>
              <a:rPr dirty="0"/>
              <a:t>: </a:t>
            </a:r>
            <a:br>
              <a:rPr dirty="0"/>
            </a:br>
            <a:r>
              <a:rPr dirty="0" err="1"/>
              <a:t>Erzeugung</a:t>
            </a:r>
            <a:r>
              <a:rPr dirty="0"/>
              <a:t> von </a:t>
            </a:r>
            <a:r>
              <a:rPr dirty="0" err="1"/>
              <a:t>Stimmungen</a:t>
            </a:r>
            <a:r>
              <a:rPr dirty="0"/>
              <a:t>, </a:t>
            </a:r>
            <a:r>
              <a:rPr dirty="0" err="1"/>
              <a:t>z.B.</a:t>
            </a:r>
            <a:r>
              <a:rPr dirty="0"/>
              <a:t> Ruhe / </a:t>
            </a:r>
            <a:r>
              <a:rPr dirty="0" err="1"/>
              <a:t>Unruhe</a:t>
            </a:r>
            <a:endParaRPr dirty="0"/>
          </a:p>
        </p:txBody>
      </p:sp>
      <p:sp>
        <p:nvSpPr>
          <p:cNvPr id="207" name="Untertitel 1"/>
          <p:cNvSpPr txBox="1"/>
          <p:nvPr/>
        </p:nvSpPr>
        <p:spPr>
          <a:xfrm>
            <a:off x="425903" y="3240180"/>
            <a:ext cx="11691386" cy="7593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 defTabSz="896111">
              <a:lnSpc>
                <a:spcPct val="90000"/>
              </a:lnSpc>
              <a:spcBef>
                <a:spcPts val="900"/>
              </a:spcBef>
              <a:defRPr sz="1862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>
                <a:latin typeface="Montserrat Medium"/>
                <a:ea typeface="Montserrat Medium"/>
                <a:cs typeface="Montserrat Medium"/>
                <a:sym typeface="Montserrat Medium"/>
              </a:rPr>
              <a:t>Hyperrealistische Geräusche:</a:t>
            </a:r>
            <a:r>
              <a:t> </a:t>
            </a:r>
            <a:br/>
            <a:r>
              <a:t>Einzelne Töne können dramaturgisch gezielt eingesetzt werden, z.B.  Atmen , Türschloss, Schritte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A80B97CA-0FAB-33B9-66B0-CA68204132E1}"/>
              </a:ext>
            </a:extLst>
          </p:cNvPr>
          <p:cNvGrpSpPr/>
          <p:nvPr/>
        </p:nvGrpSpPr>
        <p:grpSpPr>
          <a:xfrm>
            <a:off x="425903" y="4157898"/>
            <a:ext cx="9829802" cy="1501080"/>
            <a:chOff x="425903" y="4157898"/>
            <a:chExt cx="9829802" cy="1501080"/>
          </a:xfrm>
        </p:grpSpPr>
        <p:sp>
          <p:nvSpPr>
            <p:cNvPr id="208" name="Untertitel 1"/>
            <p:cNvSpPr txBox="1"/>
            <p:nvPr/>
          </p:nvSpPr>
          <p:spPr>
            <a:xfrm>
              <a:off x="425903" y="4157898"/>
              <a:ext cx="9829802" cy="60081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normAutofit/>
            </a:bodyPr>
            <a:lstStyle/>
            <a:p>
              <a:pPr defTabSz="859536">
                <a:lnSpc>
                  <a:spcPct val="90000"/>
                </a:lnSpc>
                <a:spcBef>
                  <a:spcPts val="900"/>
                </a:spcBef>
                <a:defRPr sz="1786">
                  <a:solidFill>
                    <a:schemeClr val="accent5"/>
                  </a:solidFill>
                  <a:latin typeface="Montserrat Light"/>
                  <a:ea typeface="Montserrat Light"/>
                  <a:cs typeface="Montserrat Light"/>
                  <a:sym typeface="Montserrat Light"/>
                </a:defRPr>
              </a:pPr>
              <a:r>
                <a:rPr dirty="0">
                  <a:latin typeface="Montserrat Medium"/>
                  <a:ea typeface="Montserrat Medium"/>
                  <a:cs typeface="Montserrat Medium"/>
                  <a:sym typeface="Montserrat Medium"/>
                </a:rPr>
                <a:t>On</a:t>
              </a:r>
              <a:r>
                <a:rPr dirty="0"/>
                <a:t>: </a:t>
              </a:r>
              <a:br>
                <a:rPr dirty="0"/>
              </a:br>
              <a:r>
                <a:rPr dirty="0"/>
                <a:t>Quelle des Tons </a:t>
              </a:r>
              <a:r>
                <a:rPr dirty="0" err="1"/>
                <a:t>im</a:t>
              </a:r>
              <a:r>
                <a:rPr dirty="0"/>
                <a:t> Bild, </a:t>
              </a:r>
              <a:r>
                <a:rPr dirty="0" err="1"/>
                <a:t>z.B.</a:t>
              </a:r>
              <a:r>
                <a:rPr dirty="0"/>
                <a:t> Person, </a:t>
              </a:r>
              <a:r>
                <a:rPr dirty="0" err="1"/>
                <a:t>Handlung</a:t>
              </a:r>
              <a:r>
                <a:rPr dirty="0"/>
                <a:t>, </a:t>
              </a:r>
              <a:r>
                <a:rPr dirty="0" err="1"/>
                <a:t>Gespräch</a:t>
              </a:r>
              <a:endParaRPr dirty="0"/>
            </a:p>
          </p:txBody>
        </p:sp>
        <p:sp>
          <p:nvSpPr>
            <p:cNvPr id="209" name="Untertitel 1"/>
            <p:cNvSpPr txBox="1"/>
            <p:nvPr/>
          </p:nvSpPr>
          <p:spPr>
            <a:xfrm>
              <a:off x="425903" y="4899673"/>
              <a:ext cx="9829802" cy="7593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8" tIns="45718" rIns="45718" bIns="45718">
              <a:normAutofit/>
            </a:bodyPr>
            <a:lstStyle/>
            <a:p>
              <a:pPr>
                <a:lnSpc>
                  <a:spcPct val="90000"/>
                </a:lnSpc>
                <a:spcBef>
                  <a:spcPts val="1000"/>
                </a:spcBef>
                <a:defRPr sz="1900">
                  <a:solidFill>
                    <a:schemeClr val="accent5"/>
                  </a:solidFill>
                  <a:latin typeface="Montserrat Light"/>
                  <a:ea typeface="Montserrat Light"/>
                  <a:cs typeface="Montserrat Light"/>
                  <a:sym typeface="Montserrat Light"/>
                </a:defRPr>
              </a:pPr>
              <a:r>
                <a:rPr>
                  <a:latin typeface="Montserrat Medium"/>
                  <a:ea typeface="Montserrat Medium"/>
                  <a:cs typeface="Montserrat Medium"/>
                  <a:sym typeface="Montserrat Medium"/>
                </a:rPr>
                <a:t>Off</a:t>
              </a:r>
              <a:r>
                <a:t>: </a:t>
              </a:r>
              <a:br/>
              <a:r>
                <a:t>Quelle des Tons außerhalb des Bildes, z.B. Erzähler:innenstimme</a:t>
              </a:r>
            </a:p>
          </p:txBody>
        </p:sp>
      </p:grpSp>
      <p:sp>
        <p:nvSpPr>
          <p:cNvPr id="210" name="Line"/>
          <p:cNvSpPr/>
          <p:nvPr/>
        </p:nvSpPr>
        <p:spPr>
          <a:xfrm>
            <a:off x="-27059" y="1138903"/>
            <a:ext cx="12246117" cy="1"/>
          </a:xfrm>
          <a:prstGeom prst="line">
            <a:avLst/>
          </a:prstGeom>
          <a:ln w="889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pSp>
        <p:nvGrpSpPr>
          <p:cNvPr id="213" name="Group"/>
          <p:cNvGrpSpPr/>
          <p:nvPr/>
        </p:nvGrpSpPr>
        <p:grpSpPr>
          <a:xfrm>
            <a:off x="3630314" y="1488342"/>
            <a:ext cx="4956493" cy="544649"/>
            <a:chOff x="0" y="0"/>
            <a:chExt cx="7799707" cy="544647"/>
          </a:xfrm>
        </p:grpSpPr>
        <p:sp>
          <p:nvSpPr>
            <p:cNvPr id="211" name="Rounded Rectangle"/>
            <p:cNvSpPr/>
            <p:nvPr/>
          </p:nvSpPr>
          <p:spPr>
            <a:xfrm>
              <a:off x="0" y="0"/>
              <a:ext cx="7799707" cy="544647"/>
            </a:xfrm>
            <a:prstGeom prst="roundRect">
              <a:avLst>
                <a:gd name="adj" fmla="val 31936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212" name="Untertitel 1"/>
            <p:cNvSpPr txBox="1"/>
            <p:nvPr/>
          </p:nvSpPr>
          <p:spPr>
            <a:xfrm>
              <a:off x="372701" y="85867"/>
              <a:ext cx="7154187" cy="4135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>
              <a:lvl1pPr algn="ctr">
                <a:lnSpc>
                  <a:spcPct val="90000"/>
                </a:lnSpc>
                <a:spcBef>
                  <a:spcPts val="1000"/>
                </a:spcBef>
                <a:defRPr sz="1900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rPr dirty="0" err="1"/>
                <a:t>Worauf</a:t>
              </a:r>
              <a:r>
                <a:rPr dirty="0"/>
                <a:t> </a:t>
              </a:r>
              <a:r>
                <a:rPr dirty="0" err="1"/>
                <a:t>könnt</a:t>
              </a:r>
              <a:r>
                <a:rPr dirty="0"/>
                <a:t> </a:t>
              </a:r>
              <a:r>
                <a:rPr dirty="0" err="1"/>
                <a:t>ihr</a:t>
              </a:r>
              <a:r>
                <a:rPr dirty="0"/>
                <a:t> </a:t>
              </a:r>
              <a:r>
                <a:rPr dirty="0" err="1"/>
                <a:t>beim</a:t>
              </a:r>
              <a:r>
                <a:rPr dirty="0"/>
                <a:t> Ton </a:t>
              </a:r>
              <a:r>
                <a:rPr dirty="0" err="1"/>
                <a:t>achten</a:t>
              </a:r>
              <a:r>
                <a:rPr dirty="0"/>
                <a:t>?</a:t>
              </a:r>
            </a:p>
          </p:txBody>
        </p:sp>
      </p:grpSp>
      <p:pic>
        <p:nvPicPr>
          <p:cNvPr id="21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4015" y="4797777"/>
            <a:ext cx="2484428" cy="1449249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Oval"/>
          <p:cNvSpPr/>
          <p:nvPr/>
        </p:nvSpPr>
        <p:spPr>
          <a:xfrm>
            <a:off x="4207552" y="264903"/>
            <a:ext cx="766020" cy="775626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16" name="3c"/>
          <p:cNvSpPr txBox="1"/>
          <p:nvPr/>
        </p:nvSpPr>
        <p:spPr>
          <a:xfrm>
            <a:off x="4282017" y="333947"/>
            <a:ext cx="605088" cy="637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3c</a:t>
            </a:r>
          </a:p>
        </p:txBody>
      </p:sp>
      <p:sp>
        <p:nvSpPr>
          <p:cNvPr id="2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85600" y="6356350"/>
            <a:ext cx="196948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9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" grpId="0" animBg="1" advAuto="0"/>
      <p:bldP spid="207" grpId="0" animBg="1" advAuto="0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F1D77"/>
      </a:accent1>
      <a:accent2>
        <a:srgbClr val="FF7600"/>
      </a:accent2>
      <a:accent3>
        <a:srgbClr val="A5A5A5"/>
      </a:accent3>
      <a:accent4>
        <a:srgbClr val="E9E3DD"/>
      </a:accent4>
      <a:accent5>
        <a:srgbClr val="2B2765"/>
      </a:accent5>
      <a:accent6>
        <a:srgbClr val="92D050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F1D77"/>
      </a:accent1>
      <a:accent2>
        <a:srgbClr val="FF7600"/>
      </a:accent2>
      <a:accent3>
        <a:srgbClr val="A5A5A5"/>
      </a:accent3>
      <a:accent4>
        <a:srgbClr val="E9E3DD"/>
      </a:accent4>
      <a:accent5>
        <a:srgbClr val="2B2765"/>
      </a:accent5>
      <a:accent6>
        <a:srgbClr val="92D050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981</Words>
  <Application>Microsoft Office PowerPoint</Application>
  <PresentationFormat>Breitbild</PresentationFormat>
  <Paragraphs>130</Paragraphs>
  <Slides>13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20" baseType="lpstr">
      <vt:lpstr>Arial</vt:lpstr>
      <vt:lpstr>Calibri</vt:lpstr>
      <vt:lpstr>Montserrat Light</vt:lpstr>
      <vt:lpstr>Montserrat Medium</vt:lpstr>
      <vt:lpstr>Montserrat Regular</vt:lpstr>
      <vt:lpstr>Montserrat SemiBold</vt:lpstr>
      <vt:lpstr>Office</vt:lpstr>
      <vt:lpstr>PowerPoint-Präsentation</vt:lpstr>
      <vt:lpstr>Gliederung</vt:lpstr>
      <vt:lpstr>1 - Einführung: Worum geht es bei der Filmanalyse überhaupt?</vt:lpstr>
      <vt:lpstr>      Inhaltliche Gestaltung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Alexandra Becker - Deutsche DepressionsLiga e.V.</cp:lastModifiedBy>
  <cp:revision>4</cp:revision>
  <dcterms:modified xsi:type="dcterms:W3CDTF">2024-03-07T10:28:16Z</dcterms:modified>
  <cp:contentStatus>Endgültig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