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600"/>
    <a:srgbClr val="2B27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DE9498-4212-45E3-970F-909B4AAA9B7F}" v="32" dt="2023-09-13T13:53:29.57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3CBD5"/>
          </a:solidFill>
        </a:fill>
      </a:tcStyle>
    </a:wholeTbl>
    <a:band2H>
      <a:tcTxStyle/>
      <a:tcStyle>
        <a:tcBdr/>
        <a:fill>
          <a:solidFill>
            <a:srgbClr val="F2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EECF"/>
          </a:solidFill>
        </a:fill>
      </a:tcStyle>
    </a:wholeTbl>
    <a:band2H>
      <a:tcTxStyle/>
      <a:tcStyle>
        <a:tcBdr/>
        <a:fill>
          <a:solidFill>
            <a:srgbClr val="EEF6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6" autoAdjust="0"/>
    <p:restoredTop sz="86651"/>
  </p:normalViewPr>
  <p:slideViewPr>
    <p:cSldViewPr snapToGrid="0">
      <p:cViewPr varScale="1">
        <p:scale>
          <a:sx n="71" d="100"/>
          <a:sy n="71" d="100"/>
        </p:scale>
        <p:origin x="108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 err="1"/>
              <a:t>Depressionen</a:t>
            </a:r>
            <a:r>
              <a:rPr lang="en-GB" dirty="0"/>
              <a:t> Bullshit Bingo, </a:t>
            </a:r>
            <a:r>
              <a:rPr lang="en-GB" dirty="0" err="1"/>
              <a:t>Unterrichtsmaterialien</a:t>
            </a:r>
            <a:r>
              <a:rPr lang="en-GB" dirty="0"/>
              <a:t>: S. 10 &amp; 17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Gruppenarbeit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10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Anonyme </a:t>
            </a:r>
            <a:r>
              <a:rPr lang="en-GB" dirty="0" err="1"/>
              <a:t>Umfrage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11 &amp; 18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99741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 err="1"/>
              <a:t>Depressionen</a:t>
            </a:r>
            <a:r>
              <a:rPr lang="en-GB" dirty="0"/>
              <a:t> Bullshit Bingo, </a:t>
            </a:r>
            <a:r>
              <a:rPr lang="en-GB" dirty="0" err="1"/>
              <a:t>Unterrichtsmaterialien</a:t>
            </a:r>
            <a:r>
              <a:rPr lang="en-GB" dirty="0"/>
              <a:t>: S. 10 &amp; 17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Gruppenarbeit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10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Anonyme </a:t>
            </a:r>
            <a:r>
              <a:rPr lang="en-GB" dirty="0" err="1"/>
              <a:t>Umfrage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11 &amp; 18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3617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9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/>
              <a:t>Quiz, </a:t>
            </a:r>
            <a:r>
              <a:rPr lang="en-GB" dirty="0" err="1"/>
              <a:t>Unterrichtsmaterialien</a:t>
            </a:r>
            <a:r>
              <a:rPr lang="en-GB" dirty="0"/>
              <a:t>: S. 14 &amp; 19</a:t>
            </a:r>
          </a:p>
          <a:p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/>
              <a:t>Quiz, </a:t>
            </a:r>
            <a:r>
              <a:rPr lang="en-GB" dirty="0" err="1"/>
              <a:t>Unterrichtsmaterialien</a:t>
            </a:r>
            <a:r>
              <a:rPr lang="en-GB" dirty="0"/>
              <a:t>: S. 14 &amp; 19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 err="1"/>
              <a:t>Gespräch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Anschluss und </a:t>
            </a:r>
            <a:r>
              <a:rPr lang="en-GB" dirty="0" err="1"/>
              <a:t>Triggerwarnung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Gelenkte</a:t>
            </a:r>
            <a:r>
              <a:rPr lang="en-GB" dirty="0"/>
              <a:t> </a:t>
            </a:r>
            <a:r>
              <a:rPr lang="en-GB" dirty="0" err="1"/>
              <a:t>Filmvorführung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8 &amp; 16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420319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20" y="56701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8515895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Rechteck 1"/>
          <p:cNvSpPr/>
          <p:nvPr/>
        </p:nvSpPr>
        <p:spPr>
          <a:xfrm>
            <a:off x="0" y="1145599"/>
            <a:ext cx="12191999" cy="51955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/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599" y="6356350"/>
            <a:ext cx="260043" cy="2819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520" y="57590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85740" y="2790332"/>
            <a:ext cx="9282260" cy="2467468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Rechteck 1"/>
          <p:cNvSpPr/>
          <p:nvPr/>
        </p:nvSpPr>
        <p:spPr>
          <a:xfrm>
            <a:off x="-12703" y="2429"/>
            <a:ext cx="632304" cy="574721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599" y="6356350"/>
            <a:ext cx="260043" cy="2819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-Text-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20" y="57463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Title Text"/>
          <p:cNvSpPr txBox="1">
            <a:spLocks noGrp="1"/>
          </p:cNvSpPr>
          <p:nvPr>
            <p:ph type="title"/>
          </p:nvPr>
        </p:nvSpPr>
        <p:spPr>
          <a:xfrm>
            <a:off x="556180" y="365125"/>
            <a:ext cx="894604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43481" y="1711325"/>
            <a:ext cx="5616019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" y="56447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Title Text"/>
          <p:cNvSpPr txBox="1">
            <a:spLocks noGrp="1"/>
          </p:cNvSpPr>
          <p:nvPr>
            <p:ph type="title"/>
          </p:nvPr>
        </p:nvSpPr>
        <p:spPr>
          <a:xfrm>
            <a:off x="556180" y="365125"/>
            <a:ext cx="8993176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-Fußzeile-Seiten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80" y="56447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527901" y="365125"/>
            <a:ext cx="897432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s://depressionsliga.de/" TargetMode="Externa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7" descr="Grafik 7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0420" y="57082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556178" y="365125"/>
            <a:ext cx="8936616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556178" y="1825625"/>
            <a:ext cx="10797624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14580" y="6356350"/>
            <a:ext cx="260042" cy="2819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200">
                <a:solidFill>
                  <a:srgbClr val="8888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685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11887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1645920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2103120" marR="0" indent="-27432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25908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30480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3505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39624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UiA32Qv4yE?feature=oembed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hyperlink" Target="https://vimeo.com/820856566/6126fc62e2?share=copy" TargetMode="External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8D5C34-651B-C262-0863-3A5BF7504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860" y="2848429"/>
            <a:ext cx="6416315" cy="1325563"/>
          </a:xfrm>
        </p:spPr>
        <p:txBody>
          <a:bodyPr>
            <a:normAutofit/>
          </a:bodyPr>
          <a:lstStyle/>
          <a:p>
            <a:r>
              <a:rPr lang="de-DE" sz="2500" dirty="0"/>
              <a:t>Was ist eine Depression überhaupt?</a:t>
            </a:r>
          </a:p>
        </p:txBody>
      </p:sp>
      <p:pic>
        <p:nvPicPr>
          <p:cNvPr id="3" name="image2.jpg">
            <a:extLst>
              <a:ext uri="{FF2B5EF4-FFF2-40B4-BE49-F238E27FC236}">
                <a16:creationId xmlns:a16="http://schemas.microsoft.com/office/drawing/2014/main" id="{229D2A53-BF00-BD68-B31B-1F9DCEBB4A2A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"/>
            <a:ext cx="5448300" cy="6857999"/>
          </a:xfrm>
          <a:prstGeom prst="rect">
            <a:avLst/>
          </a:prstGeom>
          <a:ln/>
        </p:spPr>
      </p:pic>
      <p:pic>
        <p:nvPicPr>
          <p:cNvPr id="4" name="Grafik 3" descr="Ein Bild, das Farbigkeit, Grafiken, Schrift, Design enthält.&#10;&#10;Automatisch generierte Beschreibung">
            <a:extLst>
              <a:ext uri="{FF2B5EF4-FFF2-40B4-BE49-F238E27FC236}">
                <a16:creationId xmlns:a16="http://schemas.microsoft.com/office/drawing/2014/main" id="{7BB02B9C-64E1-9978-5C8A-9AB3A5D39B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475" y="5748655"/>
            <a:ext cx="1790700" cy="101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4961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el 2"/>
          <p:cNvSpPr txBox="1">
            <a:spLocks noGrp="1"/>
          </p:cNvSpPr>
          <p:nvPr>
            <p:ph type="ctrTitle"/>
          </p:nvPr>
        </p:nvSpPr>
        <p:spPr>
          <a:xfrm>
            <a:off x="1303194" y="99527"/>
            <a:ext cx="9585612" cy="1033424"/>
          </a:xfrm>
          <a:prstGeom prst="rect">
            <a:avLst/>
          </a:prstGeom>
        </p:spPr>
        <p:txBody>
          <a:bodyPr/>
          <a:lstStyle>
            <a:lvl1pPr algn="ctr">
              <a:defRPr sz="3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/>
              <a:t>Was </a:t>
            </a:r>
            <a:r>
              <a:rPr dirty="0" err="1"/>
              <a:t>ist</a:t>
            </a:r>
            <a:r>
              <a:t> eine Depression überhaupt? </a:t>
            </a:r>
          </a:p>
        </p:txBody>
      </p:sp>
      <p:sp>
        <p:nvSpPr>
          <p:cNvPr id="72" name="Untertitel 1"/>
          <p:cNvSpPr txBox="1"/>
          <p:nvPr/>
        </p:nvSpPr>
        <p:spPr>
          <a:xfrm>
            <a:off x="1024881" y="1680224"/>
            <a:ext cx="9829801" cy="668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Eine Depression </a:t>
            </a:r>
            <a:r>
              <a:rPr dirty="0" err="1"/>
              <a:t>ist</a:t>
            </a:r>
            <a:r>
              <a:rPr dirty="0"/>
              <a:t> </a:t>
            </a:r>
            <a:r>
              <a:rPr dirty="0" err="1"/>
              <a:t>eine</a:t>
            </a:r>
            <a:r>
              <a:rPr dirty="0"/>
              <a:t> </a:t>
            </a:r>
            <a:r>
              <a:rPr dirty="0" err="1"/>
              <a:t>ernstzunehmende</a:t>
            </a:r>
            <a:r>
              <a:rPr dirty="0"/>
              <a:t> </a:t>
            </a:r>
            <a:r>
              <a:rPr dirty="0" err="1"/>
              <a:t>Erkrankung</a:t>
            </a:r>
            <a:r>
              <a:rPr dirty="0"/>
              <a:t>. </a:t>
            </a:r>
          </a:p>
        </p:txBody>
      </p:sp>
      <p:sp>
        <p:nvSpPr>
          <p:cNvPr id="73" name="Untertitel 1"/>
          <p:cNvSpPr txBox="1"/>
          <p:nvPr/>
        </p:nvSpPr>
        <p:spPr>
          <a:xfrm>
            <a:off x="1024881" y="2544947"/>
            <a:ext cx="9829801" cy="919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Man </a:t>
            </a:r>
            <a:r>
              <a:rPr dirty="0" err="1"/>
              <a:t>kann</a:t>
            </a:r>
            <a:r>
              <a:rPr dirty="0"/>
              <a:t> </a:t>
            </a:r>
            <a:r>
              <a:rPr dirty="0" err="1"/>
              <a:t>sie</a:t>
            </a:r>
            <a:r>
              <a:rPr dirty="0"/>
              <a:t> von </a:t>
            </a:r>
            <a:r>
              <a:rPr dirty="0" err="1"/>
              <a:t>Außen</a:t>
            </a:r>
            <a:r>
              <a:rPr dirty="0"/>
              <a:t> oft </a:t>
            </a:r>
            <a:r>
              <a:rPr dirty="0" err="1"/>
              <a:t>nicht</a:t>
            </a:r>
            <a:r>
              <a:rPr dirty="0"/>
              <a:t> so gut </a:t>
            </a:r>
            <a:r>
              <a:rPr dirty="0" err="1"/>
              <a:t>erkennen</a:t>
            </a:r>
            <a:r>
              <a:rPr dirty="0"/>
              <a:t> </a:t>
            </a:r>
            <a:r>
              <a:rPr dirty="0" err="1"/>
              <a:t>wie</a:t>
            </a:r>
            <a:r>
              <a:rPr dirty="0"/>
              <a:t> </a:t>
            </a:r>
            <a:r>
              <a:rPr dirty="0" err="1"/>
              <a:t>andere</a:t>
            </a:r>
            <a:r>
              <a:rPr dirty="0"/>
              <a:t> </a:t>
            </a:r>
            <a:r>
              <a:rPr dirty="0" err="1"/>
              <a:t>Krankheiten</a:t>
            </a:r>
            <a:r>
              <a:rPr dirty="0"/>
              <a:t> (</a:t>
            </a:r>
            <a:r>
              <a:rPr dirty="0" err="1"/>
              <a:t>wie</a:t>
            </a:r>
            <a:r>
              <a:rPr dirty="0"/>
              <a:t> z. B. </a:t>
            </a:r>
            <a:r>
              <a:rPr dirty="0" err="1"/>
              <a:t>ganz</a:t>
            </a:r>
            <a:r>
              <a:rPr dirty="0"/>
              <a:t> </a:t>
            </a:r>
            <a:r>
              <a:rPr dirty="0" err="1"/>
              <a:t>simpel</a:t>
            </a:r>
            <a:r>
              <a:rPr dirty="0"/>
              <a:t> </a:t>
            </a:r>
            <a:r>
              <a:rPr dirty="0" err="1"/>
              <a:t>einen</a:t>
            </a:r>
            <a:r>
              <a:rPr dirty="0"/>
              <a:t> </a:t>
            </a:r>
            <a:r>
              <a:rPr dirty="0" err="1"/>
              <a:t>Beinbruch</a:t>
            </a:r>
            <a:r>
              <a:rPr dirty="0"/>
              <a:t> </a:t>
            </a:r>
            <a:r>
              <a:rPr dirty="0" err="1"/>
              <a:t>oder</a:t>
            </a:r>
            <a:r>
              <a:rPr dirty="0"/>
              <a:t> </a:t>
            </a:r>
            <a:r>
              <a:rPr dirty="0" err="1"/>
              <a:t>eine</a:t>
            </a:r>
            <a:r>
              <a:rPr dirty="0"/>
              <a:t> Grippe).</a:t>
            </a:r>
          </a:p>
        </p:txBody>
      </p:sp>
      <p:sp>
        <p:nvSpPr>
          <p:cNvPr id="74" name="Untertitel 1"/>
          <p:cNvSpPr txBox="1"/>
          <p:nvPr/>
        </p:nvSpPr>
        <p:spPr>
          <a:xfrm>
            <a:off x="1012181" y="3660467"/>
            <a:ext cx="10991760" cy="919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Eine Depression </a:t>
            </a:r>
            <a:r>
              <a:rPr dirty="0" err="1"/>
              <a:t>ist</a:t>
            </a:r>
            <a:r>
              <a:rPr dirty="0"/>
              <a:t> </a:t>
            </a:r>
            <a:r>
              <a:rPr dirty="0" err="1"/>
              <a:t>eine</a:t>
            </a:r>
            <a:r>
              <a:rPr dirty="0"/>
              <a:t> </a:t>
            </a:r>
            <a:r>
              <a:rPr dirty="0" err="1"/>
              <a:t>Erkrankung</a:t>
            </a:r>
            <a:r>
              <a:rPr dirty="0"/>
              <a:t> der Psyche, </a:t>
            </a:r>
            <a:r>
              <a:rPr dirty="0" err="1"/>
              <a:t>aber</a:t>
            </a:r>
            <a:r>
              <a:rPr dirty="0"/>
              <a:t> </a:t>
            </a:r>
            <a:r>
              <a:rPr dirty="0" err="1"/>
              <a:t>auch</a:t>
            </a:r>
            <a:r>
              <a:rPr dirty="0"/>
              <a:t> der </a:t>
            </a:r>
            <a:r>
              <a:rPr dirty="0" err="1"/>
              <a:t>Körper</a:t>
            </a:r>
            <a:r>
              <a:rPr dirty="0"/>
              <a:t> </a:t>
            </a:r>
            <a:r>
              <a:rPr dirty="0" err="1"/>
              <a:t>ist</a:t>
            </a:r>
            <a:r>
              <a:rPr dirty="0"/>
              <a:t> </a:t>
            </a:r>
            <a:r>
              <a:rPr dirty="0" err="1"/>
              <a:t>beteiligt</a:t>
            </a:r>
            <a:r>
              <a:rPr dirty="0"/>
              <a:t>.</a:t>
            </a:r>
          </a:p>
        </p:txBody>
      </p:sp>
      <p:sp>
        <p:nvSpPr>
          <p:cNvPr id="75" name="Untertitel 1"/>
          <p:cNvSpPr txBox="1"/>
          <p:nvPr/>
        </p:nvSpPr>
        <p:spPr>
          <a:xfrm>
            <a:off x="1024881" y="4483136"/>
            <a:ext cx="9829801" cy="1419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defTabSz="832102">
              <a:lnSpc>
                <a:spcPct val="90000"/>
              </a:lnSpc>
              <a:spcBef>
                <a:spcPts val="9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Die </a:t>
            </a:r>
            <a:r>
              <a:rPr dirty="0" err="1"/>
              <a:t>Erkrankung</a:t>
            </a:r>
            <a:r>
              <a:rPr dirty="0"/>
              <a:t> Depression </a:t>
            </a:r>
            <a:r>
              <a:rPr dirty="0" err="1"/>
              <a:t>ist</a:t>
            </a:r>
            <a:r>
              <a:rPr dirty="0"/>
              <a:t> </a:t>
            </a:r>
            <a:r>
              <a:rPr dirty="0" err="1"/>
              <a:t>sogar</a:t>
            </a:r>
            <a:r>
              <a:rPr dirty="0"/>
              <a:t> </a:t>
            </a:r>
            <a:r>
              <a:rPr dirty="0" err="1"/>
              <a:t>ziemlich</a:t>
            </a:r>
            <a:r>
              <a:rPr dirty="0"/>
              <a:t> </a:t>
            </a:r>
            <a:r>
              <a:rPr dirty="0" err="1"/>
              <a:t>häufig</a:t>
            </a:r>
            <a:r>
              <a:rPr dirty="0"/>
              <a:t> und </a:t>
            </a:r>
            <a:r>
              <a:rPr dirty="0" err="1"/>
              <a:t>wird</a:t>
            </a:r>
            <a:r>
              <a:rPr dirty="0"/>
              <a:t> oft </a:t>
            </a:r>
            <a:r>
              <a:rPr dirty="0" err="1"/>
              <a:t>unterschätzt</a:t>
            </a:r>
            <a:r>
              <a:rPr dirty="0"/>
              <a:t>:</a:t>
            </a:r>
            <a:br>
              <a:rPr lang="de-DE" dirty="0"/>
            </a:br>
            <a:endParaRPr dirty="0"/>
          </a:p>
          <a:p>
            <a:pPr lvl="4" defTabSz="832102">
              <a:lnSpc>
                <a:spcPct val="60000"/>
              </a:lnSpc>
              <a:spcBef>
                <a:spcPts val="9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      8,3 </a:t>
            </a:r>
            <a:r>
              <a:rPr dirty="0" err="1"/>
              <a:t>Prozent</a:t>
            </a:r>
            <a:r>
              <a:rPr dirty="0"/>
              <a:t> der </a:t>
            </a:r>
            <a:r>
              <a:rPr dirty="0" err="1"/>
              <a:t>deutschen</a:t>
            </a:r>
            <a:r>
              <a:rPr dirty="0"/>
              <a:t> </a:t>
            </a:r>
            <a:r>
              <a:rPr dirty="0" err="1"/>
              <a:t>Bevölkerung</a:t>
            </a:r>
            <a:r>
              <a:rPr dirty="0"/>
              <a:t>, das </a:t>
            </a:r>
            <a:r>
              <a:rPr dirty="0" err="1"/>
              <a:t>sind</a:t>
            </a:r>
            <a:r>
              <a:rPr dirty="0"/>
              <a:t> 5,3 </a:t>
            </a:r>
            <a:r>
              <a:rPr dirty="0" err="1"/>
              <a:t>Millionen</a:t>
            </a:r>
            <a:r>
              <a:rPr dirty="0"/>
              <a:t> Menschen,  </a:t>
            </a:r>
          </a:p>
          <a:p>
            <a:pPr lvl="4" defTabSz="832102">
              <a:lnSpc>
                <a:spcPct val="60000"/>
              </a:lnSpc>
              <a:spcBef>
                <a:spcPts val="9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      </a:t>
            </a:r>
            <a:r>
              <a:rPr dirty="0" err="1"/>
              <a:t>erleben</a:t>
            </a:r>
            <a:r>
              <a:rPr dirty="0"/>
              <a:t> </a:t>
            </a:r>
            <a:r>
              <a:rPr dirty="0" err="1"/>
              <a:t>innerhalb</a:t>
            </a:r>
            <a:r>
              <a:rPr dirty="0"/>
              <a:t> </a:t>
            </a:r>
            <a:r>
              <a:rPr dirty="0" err="1"/>
              <a:t>eines</a:t>
            </a:r>
            <a:r>
              <a:rPr dirty="0"/>
              <a:t> </a:t>
            </a:r>
            <a:r>
              <a:rPr dirty="0" err="1"/>
              <a:t>Jahres</a:t>
            </a:r>
            <a:r>
              <a:rPr dirty="0"/>
              <a:t> </a:t>
            </a:r>
            <a:r>
              <a:rPr dirty="0" err="1"/>
              <a:t>eine</a:t>
            </a:r>
            <a:r>
              <a:rPr dirty="0"/>
              <a:t> Depression.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531600" y="6356350"/>
            <a:ext cx="158750" cy="2825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 advAuto="0"/>
      <p:bldP spid="73" grpId="0" animBg="1" advAuto="0"/>
      <p:bldP spid="74" grpId="0" animBg="1" advAuto="0"/>
      <p:bldP spid="75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Untertitel 1"/>
          <p:cNvSpPr txBox="1"/>
          <p:nvPr/>
        </p:nvSpPr>
        <p:spPr>
          <a:xfrm>
            <a:off x="593238" y="1563695"/>
            <a:ext cx="10665426" cy="132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defTabSz="694944">
              <a:lnSpc>
                <a:spcPct val="90000"/>
              </a:lnSpc>
              <a:spcBef>
                <a:spcPts val="7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Vor einiger Zeit noch hat man gedacht: Die Depression ist eine Erkrankung, die hauptsächlich Erwachsene bekommen.</a:t>
            </a:r>
            <a:br/>
            <a:endParaRPr/>
          </a:p>
          <a:p>
            <a:pPr lvl="3" defTabSz="694944">
              <a:lnSpc>
                <a:spcPct val="90000"/>
              </a:lnSpc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Aber: auch Kinder und Jugendliche können eine Depression erleben. 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A79BF50-62F2-619F-CC69-2D242F750436}"/>
              </a:ext>
            </a:extLst>
          </p:cNvPr>
          <p:cNvGrpSpPr/>
          <p:nvPr/>
        </p:nvGrpSpPr>
        <p:grpSpPr>
          <a:xfrm>
            <a:off x="1303194" y="3317751"/>
            <a:ext cx="8768805" cy="615593"/>
            <a:chOff x="1303194" y="3317751"/>
            <a:chExt cx="8768805" cy="615593"/>
          </a:xfrm>
        </p:grpSpPr>
        <p:sp>
          <p:nvSpPr>
            <p:cNvPr id="79" name="Rounded Rectangle"/>
            <p:cNvSpPr/>
            <p:nvPr/>
          </p:nvSpPr>
          <p:spPr>
            <a:xfrm>
              <a:off x="1303194" y="3317751"/>
              <a:ext cx="8735542" cy="614955"/>
            </a:xfrm>
            <a:prstGeom prst="roundRect">
              <a:avLst>
                <a:gd name="adj" fmla="val 31936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80" name="Untertitel 1"/>
            <p:cNvSpPr txBox="1"/>
            <p:nvPr/>
          </p:nvSpPr>
          <p:spPr>
            <a:xfrm>
              <a:off x="1419227" y="3466408"/>
              <a:ext cx="8652772" cy="4669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Was </a:t>
              </a:r>
              <a:r>
                <a:rPr dirty="0" err="1"/>
                <a:t>kann</a:t>
              </a:r>
              <a:r>
                <a:rPr dirty="0"/>
                <a:t> man </a:t>
              </a:r>
              <a:r>
                <a:rPr dirty="0" err="1"/>
                <a:t>sich</a:t>
              </a:r>
              <a:r>
                <a:rPr dirty="0"/>
                <a:t> </a:t>
              </a:r>
              <a:r>
                <a:rPr dirty="0" err="1"/>
                <a:t>denn</a:t>
              </a:r>
              <a:r>
                <a:rPr dirty="0"/>
                <a:t> nun </a:t>
              </a:r>
              <a:r>
                <a:rPr dirty="0" err="1"/>
                <a:t>unter</a:t>
              </a:r>
              <a:r>
                <a:rPr dirty="0"/>
                <a:t> </a:t>
              </a:r>
              <a:r>
                <a:rPr dirty="0" err="1"/>
                <a:t>einer</a:t>
              </a:r>
              <a:r>
                <a:rPr dirty="0"/>
                <a:t> Depression </a:t>
              </a:r>
              <a:r>
                <a:rPr dirty="0" err="1"/>
                <a:t>vorstellen</a:t>
              </a:r>
              <a:r>
                <a:rPr dirty="0"/>
                <a:t>?</a:t>
              </a:r>
            </a:p>
          </p:txBody>
        </p:sp>
      </p:grpSp>
      <p:sp>
        <p:nvSpPr>
          <p:cNvPr id="82" name="Untertitel 1"/>
          <p:cNvSpPr txBox="1"/>
          <p:nvPr/>
        </p:nvSpPr>
        <p:spPr>
          <a:xfrm>
            <a:off x="771038" y="4507868"/>
            <a:ext cx="8874929" cy="919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20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Der australische Autor Matthew Johnstone hat seine Depression mal mit einem </a:t>
            </a:r>
            <a:r>
              <a:rPr i="1">
                <a:latin typeface="Montserrat SemiBold"/>
                <a:ea typeface="Montserrat SemiBold"/>
                <a:cs typeface="Montserrat SemiBold"/>
                <a:sym typeface="Montserrat SemiBold"/>
              </a:rPr>
              <a:t>schwarzen Hund</a:t>
            </a:r>
            <a:r>
              <a:t> verglichen.</a:t>
            </a:r>
          </a:p>
        </p:txBody>
      </p:sp>
      <p:sp>
        <p:nvSpPr>
          <p:cNvPr id="84" name="Titel 2"/>
          <p:cNvSpPr txBox="1">
            <a:spLocks noGrp="1"/>
          </p:cNvSpPr>
          <p:nvPr>
            <p:ph type="ctrTitle"/>
          </p:nvPr>
        </p:nvSpPr>
        <p:spPr>
          <a:xfrm>
            <a:off x="1303194" y="99527"/>
            <a:ext cx="9585612" cy="1033424"/>
          </a:xfrm>
          <a:prstGeom prst="rect">
            <a:avLst/>
          </a:prstGeom>
        </p:spPr>
        <p:txBody>
          <a:bodyPr/>
          <a:lstStyle>
            <a:lvl1pPr algn="ctr">
              <a:defRPr sz="3000"/>
            </a:lvl1pPr>
          </a:lstStyle>
          <a:p>
            <a:r>
              <a:t>Was ist eine Depression überhaupt? 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C79F8446-73D0-4011-ED53-8AA115FBB66C}"/>
              </a:ext>
            </a:extLst>
          </p:cNvPr>
          <p:cNvGrpSpPr/>
          <p:nvPr/>
        </p:nvGrpSpPr>
        <p:grpSpPr>
          <a:xfrm>
            <a:off x="3615838" y="5070960"/>
            <a:ext cx="9829801" cy="1567327"/>
            <a:chOff x="3615838" y="5070960"/>
            <a:chExt cx="9829801" cy="1567327"/>
          </a:xfrm>
        </p:grpSpPr>
        <p:sp>
          <p:nvSpPr>
            <p:cNvPr id="83" name="Untertitel 1"/>
            <p:cNvSpPr txBox="1"/>
            <p:nvPr/>
          </p:nvSpPr>
          <p:spPr>
            <a:xfrm>
              <a:off x="3615838" y="6002540"/>
              <a:ext cx="9829801" cy="41323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norm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chemeClr val="accent5"/>
                  </a:solidFill>
                  <a:latin typeface="Montserrat Light"/>
                  <a:ea typeface="Montserrat Light"/>
                  <a:cs typeface="Montserrat Light"/>
                  <a:sym typeface="Montserrat Light"/>
                </a:defRPr>
              </a:lvl1pPr>
            </a:lstStyle>
            <a:p>
              <a:r>
                <a:rPr dirty="0"/>
                <a:t>Ein </a:t>
              </a:r>
              <a:r>
                <a:rPr dirty="0" err="1"/>
                <a:t>schwarzer</a:t>
              </a:r>
              <a:r>
                <a:rPr dirty="0"/>
                <a:t> Hund ?</a:t>
              </a:r>
            </a:p>
          </p:txBody>
        </p:sp>
        <p:sp>
          <p:nvSpPr>
            <p:cNvPr id="85" name="Dog"/>
            <p:cNvSpPr/>
            <p:nvPr/>
          </p:nvSpPr>
          <p:spPr>
            <a:xfrm flipH="1">
              <a:off x="9694280" y="5070960"/>
              <a:ext cx="2389052" cy="1567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6" h="21594" extrusionOk="0">
                  <a:moveTo>
                    <a:pt x="17453" y="1"/>
                  </a:moveTo>
                  <a:cubicBezTo>
                    <a:pt x="17060" y="12"/>
                    <a:pt x="16700" y="225"/>
                    <a:pt x="16296" y="890"/>
                  </a:cubicBezTo>
                  <a:cubicBezTo>
                    <a:pt x="15637" y="1896"/>
                    <a:pt x="14368" y="4863"/>
                    <a:pt x="14368" y="4863"/>
                  </a:cubicBezTo>
                  <a:cubicBezTo>
                    <a:pt x="14368" y="4863"/>
                    <a:pt x="12884" y="5760"/>
                    <a:pt x="11540" y="5644"/>
                  </a:cubicBezTo>
                  <a:cubicBezTo>
                    <a:pt x="10195" y="5528"/>
                    <a:pt x="5579" y="4753"/>
                    <a:pt x="4133" y="6844"/>
                  </a:cubicBezTo>
                  <a:cubicBezTo>
                    <a:pt x="2688" y="8934"/>
                    <a:pt x="3323" y="12960"/>
                    <a:pt x="0" y="11606"/>
                  </a:cubicBezTo>
                  <a:cubicBezTo>
                    <a:pt x="650" y="13464"/>
                    <a:pt x="1804" y="13172"/>
                    <a:pt x="2460" y="12806"/>
                  </a:cubicBezTo>
                  <a:cubicBezTo>
                    <a:pt x="3500" y="12225"/>
                    <a:pt x="4083" y="9748"/>
                    <a:pt x="4083" y="9748"/>
                  </a:cubicBezTo>
                  <a:cubicBezTo>
                    <a:pt x="4083" y="9748"/>
                    <a:pt x="4894" y="14858"/>
                    <a:pt x="2941" y="16832"/>
                  </a:cubicBezTo>
                  <a:cubicBezTo>
                    <a:pt x="3068" y="19929"/>
                    <a:pt x="3500" y="21594"/>
                    <a:pt x="3500" y="21594"/>
                  </a:cubicBezTo>
                  <a:lnTo>
                    <a:pt x="4760" y="21594"/>
                  </a:lnTo>
                  <a:cubicBezTo>
                    <a:pt x="4760" y="21594"/>
                    <a:pt x="4616" y="20809"/>
                    <a:pt x="4122" y="20384"/>
                  </a:cubicBezTo>
                  <a:cubicBezTo>
                    <a:pt x="4045" y="19803"/>
                    <a:pt x="4074" y="17721"/>
                    <a:pt x="4074" y="17721"/>
                  </a:cubicBezTo>
                  <a:cubicBezTo>
                    <a:pt x="4074" y="17721"/>
                    <a:pt x="4575" y="17504"/>
                    <a:pt x="5174" y="16884"/>
                  </a:cubicBezTo>
                  <a:cubicBezTo>
                    <a:pt x="5346" y="19537"/>
                    <a:pt x="5731" y="21594"/>
                    <a:pt x="5731" y="21594"/>
                  </a:cubicBezTo>
                  <a:lnTo>
                    <a:pt x="7118" y="21594"/>
                  </a:lnTo>
                  <a:cubicBezTo>
                    <a:pt x="7118" y="21594"/>
                    <a:pt x="7051" y="20771"/>
                    <a:pt x="6480" y="20384"/>
                  </a:cubicBezTo>
                  <a:cubicBezTo>
                    <a:pt x="5935" y="18990"/>
                    <a:pt x="6391" y="16966"/>
                    <a:pt x="6391" y="16966"/>
                  </a:cubicBezTo>
                  <a:cubicBezTo>
                    <a:pt x="6391" y="16966"/>
                    <a:pt x="7364" y="15293"/>
                    <a:pt x="8115" y="13029"/>
                  </a:cubicBezTo>
                  <a:cubicBezTo>
                    <a:pt x="8325" y="13058"/>
                    <a:pt x="8535" y="13119"/>
                    <a:pt x="8736" y="13163"/>
                  </a:cubicBezTo>
                  <a:cubicBezTo>
                    <a:pt x="9181" y="13260"/>
                    <a:pt x="10981" y="14195"/>
                    <a:pt x="12843" y="14358"/>
                  </a:cubicBezTo>
                  <a:cubicBezTo>
                    <a:pt x="12751" y="15395"/>
                    <a:pt x="12569" y="17187"/>
                    <a:pt x="12326" y="18341"/>
                  </a:cubicBezTo>
                  <a:cubicBezTo>
                    <a:pt x="12614" y="19734"/>
                    <a:pt x="12681" y="21594"/>
                    <a:pt x="12681" y="21594"/>
                  </a:cubicBezTo>
                  <a:lnTo>
                    <a:pt x="13949" y="21594"/>
                  </a:lnTo>
                  <a:cubicBezTo>
                    <a:pt x="13949" y="21594"/>
                    <a:pt x="14051" y="21002"/>
                    <a:pt x="13467" y="20538"/>
                  </a:cubicBezTo>
                  <a:cubicBezTo>
                    <a:pt x="13362" y="18931"/>
                    <a:pt x="13512" y="17224"/>
                    <a:pt x="14580" y="14299"/>
                  </a:cubicBezTo>
                  <a:cubicBezTo>
                    <a:pt x="14832" y="15791"/>
                    <a:pt x="15208" y="18323"/>
                    <a:pt x="15122" y="19736"/>
                  </a:cubicBezTo>
                  <a:cubicBezTo>
                    <a:pt x="15731" y="21130"/>
                    <a:pt x="15712" y="21594"/>
                    <a:pt x="15712" y="21594"/>
                  </a:cubicBezTo>
                  <a:lnTo>
                    <a:pt x="17161" y="21594"/>
                  </a:lnTo>
                  <a:cubicBezTo>
                    <a:pt x="17161" y="21594"/>
                    <a:pt x="17325" y="20832"/>
                    <a:pt x="16463" y="20484"/>
                  </a:cubicBezTo>
                  <a:cubicBezTo>
                    <a:pt x="16041" y="19522"/>
                    <a:pt x="15933" y="16630"/>
                    <a:pt x="16697" y="12569"/>
                  </a:cubicBezTo>
                  <a:cubicBezTo>
                    <a:pt x="17730" y="10812"/>
                    <a:pt x="17729" y="8275"/>
                    <a:pt x="17729" y="8275"/>
                  </a:cubicBezTo>
                  <a:cubicBezTo>
                    <a:pt x="17729" y="8275"/>
                    <a:pt x="18106" y="6492"/>
                    <a:pt x="18529" y="5467"/>
                  </a:cubicBezTo>
                  <a:cubicBezTo>
                    <a:pt x="18648" y="5175"/>
                    <a:pt x="18877" y="5045"/>
                    <a:pt x="19098" y="5114"/>
                  </a:cubicBezTo>
                  <a:cubicBezTo>
                    <a:pt x="20655" y="5603"/>
                    <a:pt x="21323" y="4117"/>
                    <a:pt x="21544" y="3424"/>
                  </a:cubicBezTo>
                  <a:cubicBezTo>
                    <a:pt x="21600" y="3248"/>
                    <a:pt x="21543" y="3038"/>
                    <a:pt x="21423" y="2971"/>
                  </a:cubicBezTo>
                  <a:cubicBezTo>
                    <a:pt x="21129" y="2807"/>
                    <a:pt x="20585" y="2494"/>
                    <a:pt x="20163" y="2203"/>
                  </a:cubicBezTo>
                  <a:cubicBezTo>
                    <a:pt x="19837" y="1978"/>
                    <a:pt x="19737" y="1636"/>
                    <a:pt x="19714" y="1368"/>
                  </a:cubicBezTo>
                  <a:cubicBezTo>
                    <a:pt x="19689" y="1080"/>
                    <a:pt x="19563" y="839"/>
                    <a:pt x="19387" y="728"/>
                  </a:cubicBezTo>
                  <a:cubicBezTo>
                    <a:pt x="19090" y="539"/>
                    <a:pt x="18642" y="283"/>
                    <a:pt x="18210" y="147"/>
                  </a:cubicBezTo>
                  <a:cubicBezTo>
                    <a:pt x="17934" y="60"/>
                    <a:pt x="17688" y="-6"/>
                    <a:pt x="17453" y="1"/>
                  </a:cubicBez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</a:ln>
          </p:spPr>
          <p:txBody>
            <a:bodyPr lIns="45718" tIns="45718" rIns="45718" bIns="45718" anchor="ctr"/>
            <a:lstStyle/>
            <a:p>
              <a:endParaRPr/>
            </a:p>
          </p:txBody>
        </p:sp>
      </p:grpSp>
      <p:sp>
        <p:nvSpPr>
          <p:cNvPr id="8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912600" y="6356350"/>
            <a:ext cx="190700" cy="2819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 advAuto="0"/>
      <p:bldP spid="82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Ich hatte einen schwarzen Hund (deutsche Übersetzung von Freunde fürs Leben)" descr="Ich hatte einen schwarzen Hund (deutsche Übersetzung von Freunde fürs Leben)"/>
          <p:cNvPicPr>
            <a:picLocks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8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Untertitel 1"/>
          <p:cNvSpPr txBox="1"/>
          <p:nvPr/>
        </p:nvSpPr>
        <p:spPr>
          <a:xfrm>
            <a:off x="534187" y="3500229"/>
            <a:ext cx="11123624" cy="6737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In </a:t>
            </a:r>
            <a:r>
              <a:rPr lang="de-DE" dirty="0"/>
              <a:t>letzter</a:t>
            </a:r>
            <a:r>
              <a:rPr dirty="0"/>
              <a:t> Zeit </a:t>
            </a:r>
            <a:r>
              <a:rPr dirty="0" err="1"/>
              <a:t>haben</a:t>
            </a:r>
            <a:r>
              <a:rPr dirty="0"/>
              <a:t> </a:t>
            </a:r>
            <a:r>
              <a:rPr dirty="0" err="1"/>
              <a:t>auch</a:t>
            </a:r>
            <a:r>
              <a:rPr dirty="0"/>
              <a:t> </a:t>
            </a:r>
            <a:r>
              <a:rPr dirty="0" err="1"/>
              <a:t>einige</a:t>
            </a:r>
            <a:r>
              <a:rPr dirty="0"/>
              <a:t> </a:t>
            </a:r>
            <a:r>
              <a:rPr dirty="0" err="1"/>
              <a:t>bekanntere</a:t>
            </a:r>
            <a:r>
              <a:rPr dirty="0"/>
              <a:t> </a:t>
            </a:r>
            <a:r>
              <a:rPr dirty="0" err="1"/>
              <a:t>Personen</a:t>
            </a:r>
            <a:r>
              <a:rPr dirty="0"/>
              <a:t> </a:t>
            </a:r>
            <a:r>
              <a:rPr dirty="0" err="1"/>
              <a:t>über</a:t>
            </a:r>
            <a:r>
              <a:rPr dirty="0"/>
              <a:t> </a:t>
            </a:r>
            <a:r>
              <a:rPr dirty="0" err="1"/>
              <a:t>ihre</a:t>
            </a:r>
            <a:r>
              <a:rPr dirty="0"/>
              <a:t> </a:t>
            </a:r>
            <a:r>
              <a:rPr dirty="0" err="1"/>
              <a:t>Depressionen</a:t>
            </a:r>
            <a:r>
              <a:rPr dirty="0"/>
              <a:t> </a:t>
            </a:r>
            <a:r>
              <a:rPr dirty="0" err="1"/>
              <a:t>berichtet</a:t>
            </a:r>
            <a:r>
              <a:rPr dirty="0"/>
              <a:t>.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474339E-8B64-033F-3C35-FF8E494C6AB5}"/>
              </a:ext>
            </a:extLst>
          </p:cNvPr>
          <p:cNvGrpSpPr/>
          <p:nvPr/>
        </p:nvGrpSpPr>
        <p:grpSpPr>
          <a:xfrm>
            <a:off x="431678" y="4541989"/>
            <a:ext cx="11328643" cy="907614"/>
            <a:chOff x="613044" y="4554079"/>
            <a:chExt cx="11328643" cy="907614"/>
          </a:xfrm>
        </p:grpSpPr>
        <p:sp>
          <p:nvSpPr>
            <p:cNvPr id="91" name="Rounded Rectangle"/>
            <p:cNvSpPr/>
            <p:nvPr/>
          </p:nvSpPr>
          <p:spPr>
            <a:xfrm>
              <a:off x="1168399" y="4554079"/>
              <a:ext cx="10217936" cy="869658"/>
            </a:xfrm>
            <a:prstGeom prst="roundRect">
              <a:avLst>
                <a:gd name="adj" fmla="val 21905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92" name="Untertitel 1"/>
            <p:cNvSpPr txBox="1"/>
            <p:nvPr/>
          </p:nvSpPr>
          <p:spPr>
            <a:xfrm>
              <a:off x="613044" y="4619396"/>
              <a:ext cx="11328643" cy="8422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/>
            <a:p>
              <a:pPr algn="ctr" defTabSz="777240">
                <a:lnSpc>
                  <a:spcPct val="90000"/>
                </a:lnSpc>
                <a:spcBef>
                  <a:spcPts val="800"/>
                </a:spcBef>
                <a:defRPr sz="19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 err="1"/>
                <a:t>Habt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 </a:t>
              </a:r>
              <a:r>
                <a:rPr dirty="0" err="1"/>
                <a:t>davon</a:t>
              </a:r>
              <a:r>
                <a:rPr dirty="0"/>
                <a:t> </a:t>
              </a:r>
              <a:r>
                <a:rPr dirty="0" err="1"/>
                <a:t>schon</a:t>
              </a:r>
              <a:r>
                <a:rPr dirty="0"/>
                <a:t> </a:t>
              </a:r>
              <a:r>
                <a:rPr dirty="0" err="1"/>
                <a:t>gehört</a:t>
              </a:r>
              <a:r>
                <a:rPr dirty="0"/>
                <a:t>? </a:t>
              </a:r>
            </a:p>
            <a:p>
              <a:pPr algn="ctr" defTabSz="777240">
                <a:lnSpc>
                  <a:spcPct val="90000"/>
                </a:lnSpc>
                <a:spcBef>
                  <a:spcPts val="800"/>
                </a:spcBef>
                <a:defRPr sz="19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 err="1"/>
                <a:t>Wer</a:t>
              </a:r>
              <a:r>
                <a:rPr dirty="0"/>
                <a:t> hat </a:t>
              </a:r>
              <a:r>
                <a:rPr dirty="0" err="1"/>
                <a:t>sich</a:t>
              </a:r>
              <a:r>
                <a:rPr dirty="0"/>
                <a:t> </a:t>
              </a:r>
              <a:r>
                <a:rPr dirty="0" err="1"/>
                <a:t>schon</a:t>
              </a:r>
              <a:r>
                <a:rPr dirty="0"/>
                <a:t> </a:t>
              </a:r>
              <a:r>
                <a:rPr dirty="0" err="1"/>
                <a:t>öffentlich</a:t>
              </a:r>
              <a:r>
                <a:rPr dirty="0"/>
                <a:t> </a:t>
              </a:r>
              <a:r>
                <a:rPr dirty="0" err="1"/>
                <a:t>über</a:t>
              </a:r>
              <a:r>
                <a:rPr dirty="0"/>
                <a:t> seine </a:t>
              </a:r>
              <a:r>
                <a:rPr dirty="0" err="1"/>
                <a:t>Depressionen</a:t>
              </a:r>
              <a:r>
                <a:rPr dirty="0"/>
                <a:t> </a:t>
              </a:r>
              <a:r>
                <a:rPr dirty="0" err="1"/>
                <a:t>geäußert</a:t>
              </a:r>
              <a:r>
                <a:rPr dirty="0"/>
                <a:t>? Wen </a:t>
              </a:r>
              <a:r>
                <a:rPr dirty="0" err="1"/>
                <a:t>kennt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? </a:t>
              </a:r>
            </a:p>
          </p:txBody>
        </p:sp>
      </p:grpSp>
      <p:sp>
        <p:nvSpPr>
          <p:cNvPr id="94" name="Titel 2"/>
          <p:cNvSpPr txBox="1"/>
          <p:nvPr/>
        </p:nvSpPr>
        <p:spPr>
          <a:xfrm>
            <a:off x="1484561" y="2634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Kann jede:r eine Depression bekommen?</a:t>
            </a:r>
          </a:p>
        </p:txBody>
      </p:sp>
      <p:grpSp>
        <p:nvGrpSpPr>
          <p:cNvPr id="97" name="Group"/>
          <p:cNvGrpSpPr/>
          <p:nvPr/>
        </p:nvGrpSpPr>
        <p:grpSpPr>
          <a:xfrm>
            <a:off x="5460999" y="1711733"/>
            <a:ext cx="1270001" cy="1270001"/>
            <a:chOff x="0" y="101600"/>
            <a:chExt cx="1270000" cy="1270000"/>
          </a:xfrm>
        </p:grpSpPr>
        <p:sp>
          <p:nvSpPr>
            <p:cNvPr id="95" name="Circle"/>
            <p:cNvSpPr/>
            <p:nvPr/>
          </p:nvSpPr>
          <p:spPr>
            <a:xfrm>
              <a:off x="-1" y="101600"/>
              <a:ext cx="1270001" cy="1270000"/>
            </a:xfrm>
            <a:prstGeom prst="ellipse">
              <a:avLst/>
            </a:prstGeom>
            <a:solidFill>
              <a:schemeClr val="accent1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96" name="JA!"/>
            <p:cNvSpPr txBox="1"/>
            <p:nvPr/>
          </p:nvSpPr>
          <p:spPr>
            <a:xfrm>
              <a:off x="231116" y="411482"/>
              <a:ext cx="807768" cy="650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defRPr>
              </a:lvl1pPr>
            </a:lstStyle>
            <a:p>
              <a:r>
                <a:t>JA!</a:t>
              </a:r>
            </a:p>
          </p:txBody>
        </p:sp>
      </p:grpSp>
      <p:sp>
        <p:nvSpPr>
          <p:cNvPr id="9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531600" y="6356350"/>
            <a:ext cx="204873" cy="2819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 advAuto="0"/>
      <p:bldP spid="97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Wie erkennt man eine Depression?</a:t>
            </a:r>
          </a:p>
        </p:txBody>
      </p:sp>
      <p:sp>
        <p:nvSpPr>
          <p:cNvPr id="103" name="Untertitel 1"/>
          <p:cNvSpPr txBox="1"/>
          <p:nvPr/>
        </p:nvSpPr>
        <p:spPr>
          <a:xfrm>
            <a:off x="402738" y="1369628"/>
            <a:ext cx="9829801" cy="1015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t>Wie jede Erkrankung hat eine Depression typische Symptome.</a:t>
            </a:r>
          </a:p>
        </p:txBody>
      </p:sp>
      <p:sp>
        <p:nvSpPr>
          <p:cNvPr id="104" name="Untertitel 1"/>
          <p:cNvSpPr txBox="1"/>
          <p:nvPr/>
        </p:nvSpPr>
        <p:spPr>
          <a:xfrm>
            <a:off x="2684850" y="3168188"/>
            <a:ext cx="6961200" cy="43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28600" lvl="1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dirty="0" err="1">
                <a:latin typeface="Montserrat Medium" panose="00000600000000000000" pitchFamily="2" charset="0"/>
              </a:rPr>
              <a:t>gedrückte</a:t>
            </a:r>
            <a:r>
              <a:rPr dirty="0">
                <a:latin typeface="Montserrat Medium" panose="00000600000000000000" pitchFamily="2" charset="0"/>
              </a:rPr>
              <a:t> Stimmung, „</a:t>
            </a:r>
            <a:r>
              <a:rPr dirty="0" err="1">
                <a:latin typeface="Montserrat Medium" panose="00000600000000000000" pitchFamily="2" charset="0"/>
              </a:rPr>
              <a:t>sich</a:t>
            </a:r>
            <a:r>
              <a:rPr dirty="0">
                <a:latin typeface="Montserrat Medium" panose="00000600000000000000" pitchFamily="2" charset="0"/>
              </a:rPr>
              <a:t> </a:t>
            </a:r>
            <a:r>
              <a:rPr dirty="0" err="1">
                <a:latin typeface="Montserrat Medium" panose="00000600000000000000" pitchFamily="2" charset="0"/>
              </a:rPr>
              <a:t>über</a:t>
            </a:r>
            <a:r>
              <a:rPr dirty="0">
                <a:latin typeface="Montserrat Medium" panose="00000600000000000000" pitchFamily="2" charset="0"/>
              </a:rPr>
              <a:t> </a:t>
            </a:r>
            <a:r>
              <a:rPr dirty="0" err="1">
                <a:latin typeface="Montserrat Medium" panose="00000600000000000000" pitchFamily="2" charset="0"/>
              </a:rPr>
              <a:t>nichts</a:t>
            </a:r>
            <a:r>
              <a:rPr dirty="0">
                <a:latin typeface="Montserrat Medium" panose="00000600000000000000" pitchFamily="2" charset="0"/>
              </a:rPr>
              <a:t> </a:t>
            </a:r>
            <a:r>
              <a:rPr dirty="0" err="1">
                <a:latin typeface="Montserrat Medium" panose="00000600000000000000" pitchFamily="2" charset="0"/>
              </a:rPr>
              <a:t>mehr</a:t>
            </a:r>
            <a:r>
              <a:rPr dirty="0">
                <a:latin typeface="Montserrat Medium" panose="00000600000000000000" pitchFamily="2" charset="0"/>
              </a:rPr>
              <a:t> </a:t>
            </a:r>
            <a:r>
              <a:rPr dirty="0" err="1">
                <a:latin typeface="Montserrat Medium" panose="00000600000000000000" pitchFamily="2" charset="0"/>
              </a:rPr>
              <a:t>freuen</a:t>
            </a:r>
            <a:r>
              <a:rPr dirty="0">
                <a:latin typeface="Montserrat Medium" panose="00000600000000000000" pitchFamily="2" charset="0"/>
              </a:rPr>
              <a:t> </a:t>
            </a:r>
            <a:r>
              <a:rPr dirty="0" err="1">
                <a:latin typeface="Montserrat Medium" panose="00000600000000000000" pitchFamily="2" charset="0"/>
              </a:rPr>
              <a:t>können</a:t>
            </a:r>
            <a:r>
              <a:rPr dirty="0">
                <a:latin typeface="Montserrat Medium" panose="00000600000000000000" pitchFamily="2" charset="0"/>
              </a:rPr>
              <a:t>“</a:t>
            </a:r>
          </a:p>
        </p:txBody>
      </p:sp>
      <p:grpSp>
        <p:nvGrpSpPr>
          <p:cNvPr id="107" name="Group"/>
          <p:cNvGrpSpPr/>
          <p:nvPr/>
        </p:nvGrpSpPr>
        <p:grpSpPr>
          <a:xfrm>
            <a:off x="1181099" y="2046511"/>
            <a:ext cx="9829802" cy="902208"/>
            <a:chOff x="0" y="0"/>
            <a:chExt cx="9829800" cy="902207"/>
          </a:xfrm>
        </p:grpSpPr>
        <p:sp>
          <p:nvSpPr>
            <p:cNvPr id="105" name="Rounded Rectangle"/>
            <p:cNvSpPr/>
            <p:nvPr/>
          </p:nvSpPr>
          <p:spPr>
            <a:xfrm>
              <a:off x="376628" y="0"/>
              <a:ext cx="9076545" cy="902208"/>
            </a:xfrm>
            <a:prstGeom prst="roundRect">
              <a:avLst>
                <a:gd name="adj" fmla="val 21115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06" name="Untertitel 1"/>
            <p:cNvSpPr txBox="1"/>
            <p:nvPr/>
          </p:nvSpPr>
          <p:spPr>
            <a:xfrm>
              <a:off x="0" y="116747"/>
              <a:ext cx="9829801" cy="6687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/>
            <a:p>
              <a:pPr algn="ctr" defTabSz="675466">
                <a:lnSpc>
                  <a:spcPct val="90000"/>
                </a:lnSpc>
                <a:spcBef>
                  <a:spcPts val="700"/>
                </a:spcBef>
                <a:defRPr sz="1691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 err="1"/>
                <a:t>Welche</a:t>
              </a:r>
              <a:r>
                <a:rPr dirty="0"/>
                <a:t> </a:t>
              </a:r>
              <a:r>
                <a:rPr dirty="0" err="1"/>
                <a:t>kennt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? </a:t>
              </a:r>
              <a:r>
                <a:rPr dirty="0" err="1"/>
                <a:t>Welche</a:t>
              </a:r>
              <a:r>
                <a:rPr dirty="0"/>
                <a:t> </a:t>
              </a:r>
              <a:r>
                <a:rPr dirty="0" err="1"/>
                <a:t>vermutet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? </a:t>
              </a:r>
            </a:p>
            <a:p>
              <a:pPr algn="ctr" defTabSz="675466">
                <a:lnSpc>
                  <a:spcPct val="90000"/>
                </a:lnSpc>
                <a:spcBef>
                  <a:spcPts val="700"/>
                </a:spcBef>
                <a:defRPr sz="1691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 err="1"/>
                <a:t>Welche</a:t>
              </a:r>
              <a:r>
                <a:rPr dirty="0"/>
                <a:t> </a:t>
              </a:r>
              <a:r>
                <a:rPr dirty="0" err="1"/>
                <a:t>sind</a:t>
              </a:r>
              <a:r>
                <a:rPr dirty="0"/>
                <a:t> </a:t>
              </a:r>
              <a:r>
                <a:rPr dirty="0" err="1"/>
                <a:t>im</a:t>
              </a:r>
              <a:r>
                <a:rPr dirty="0"/>
                <a:t> </a:t>
              </a:r>
              <a:r>
                <a:rPr dirty="0" err="1"/>
                <a:t>Filmbeispiel</a:t>
              </a:r>
              <a:r>
                <a:rPr dirty="0"/>
                <a:t> </a:t>
              </a:r>
              <a:r>
                <a:rPr dirty="0" err="1"/>
                <a:t>mit</a:t>
              </a:r>
              <a:r>
                <a:rPr dirty="0"/>
                <a:t> dem </a:t>
              </a:r>
              <a:r>
                <a:rPr dirty="0" err="1"/>
                <a:t>schwarzen</a:t>
              </a:r>
              <a:r>
                <a:rPr dirty="0"/>
                <a:t> Hund </a:t>
              </a:r>
              <a:r>
                <a:rPr dirty="0" err="1"/>
                <a:t>schon</a:t>
              </a:r>
              <a:r>
                <a:rPr dirty="0"/>
                <a:t> </a:t>
              </a:r>
              <a:r>
                <a:rPr dirty="0" err="1"/>
                <a:t>genannt</a:t>
              </a:r>
              <a:r>
                <a:rPr dirty="0"/>
                <a:t> </a:t>
              </a:r>
              <a:r>
                <a:rPr dirty="0" err="1"/>
                <a:t>worden</a:t>
              </a:r>
              <a:r>
                <a:rPr dirty="0"/>
                <a:t>?</a:t>
              </a:r>
            </a:p>
          </p:txBody>
        </p:sp>
      </p:grpSp>
      <p:sp>
        <p:nvSpPr>
          <p:cNvPr id="108" name="Untertitel 1"/>
          <p:cNvSpPr txBox="1"/>
          <p:nvPr/>
        </p:nvSpPr>
        <p:spPr>
          <a:xfrm>
            <a:off x="2684850" y="3664808"/>
            <a:ext cx="6961200" cy="43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Clr>
                <a:schemeClr val="accent5"/>
              </a:buClr>
              <a:buSzPct val="100000"/>
              <a:buChar char="•"/>
              <a:defRPr sz="16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>
                <a:latin typeface="Montserrat Medium" panose="00000600000000000000" pitchFamily="2" charset="0"/>
              </a:rPr>
              <a:t>Rückzug, “unbeteiligt sein“, Antriebsmangel</a:t>
            </a:r>
          </a:p>
        </p:txBody>
      </p:sp>
      <p:sp>
        <p:nvSpPr>
          <p:cNvPr id="109" name="Untertitel 1"/>
          <p:cNvSpPr txBox="1"/>
          <p:nvPr/>
        </p:nvSpPr>
        <p:spPr>
          <a:xfrm>
            <a:off x="2684850" y="4161427"/>
            <a:ext cx="6961200" cy="43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>
                <a:latin typeface="Montserrat Medium" panose="00000600000000000000" pitchFamily="2" charset="0"/>
              </a:rPr>
              <a:t>mangelndes Selbstwertgefühl und Selbstvertrauen</a:t>
            </a:r>
          </a:p>
        </p:txBody>
      </p:sp>
      <p:sp>
        <p:nvSpPr>
          <p:cNvPr id="110" name="Untertitel 1"/>
          <p:cNvSpPr txBox="1"/>
          <p:nvPr/>
        </p:nvSpPr>
        <p:spPr>
          <a:xfrm>
            <a:off x="2684850" y="4658044"/>
            <a:ext cx="6961200" cy="439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pPr>
            <a:r>
              <a:rPr dirty="0" err="1">
                <a:latin typeface="Montserrat Medium" panose="00000600000000000000" pitchFamily="2" charset="0"/>
              </a:rPr>
              <a:t>weniger</a:t>
            </a:r>
            <a:r>
              <a:rPr dirty="0">
                <a:latin typeface="Montserrat Medium" panose="00000600000000000000" pitchFamily="2" charset="0"/>
              </a:rPr>
              <a:t> </a:t>
            </a:r>
            <a:r>
              <a:rPr dirty="0" err="1">
                <a:latin typeface="Montserrat Medium" panose="00000600000000000000" pitchFamily="2" charset="0"/>
              </a:rPr>
              <a:t>Konzentration</a:t>
            </a:r>
            <a:r>
              <a:rPr dirty="0">
                <a:latin typeface="Montserrat Medium" panose="00000600000000000000" pitchFamily="2" charset="0"/>
              </a:rPr>
              <a:t> und </a:t>
            </a:r>
            <a:r>
              <a:rPr dirty="0" err="1">
                <a:latin typeface="Montserrat Medium" panose="00000600000000000000" pitchFamily="2" charset="0"/>
              </a:rPr>
              <a:t>Aufmerksamkeit</a:t>
            </a:r>
            <a:endParaRPr dirty="0">
              <a:latin typeface="Montserrat Medium" panose="00000600000000000000" pitchFamily="2" charset="0"/>
            </a:endParaRPr>
          </a:p>
        </p:txBody>
      </p:sp>
      <p:sp>
        <p:nvSpPr>
          <p:cNvPr id="111" name="Untertitel 1"/>
          <p:cNvSpPr txBox="1"/>
          <p:nvPr/>
        </p:nvSpPr>
        <p:spPr>
          <a:xfrm>
            <a:off x="2684850" y="5154664"/>
            <a:ext cx="6961200" cy="439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>
                <a:latin typeface="Montserrat Medium" panose="00000600000000000000" pitchFamily="2" charset="0"/>
              </a:rPr>
              <a:t>Grübeln, Pessimismus, Schuldgefühle</a:t>
            </a:r>
          </a:p>
        </p:txBody>
      </p:sp>
      <p:sp>
        <p:nvSpPr>
          <p:cNvPr id="112" name="Untertitel 1"/>
          <p:cNvSpPr txBox="1"/>
          <p:nvPr/>
        </p:nvSpPr>
        <p:spPr>
          <a:xfrm>
            <a:off x="2684850" y="5651283"/>
            <a:ext cx="6961200" cy="43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 err="1">
                <a:latin typeface="Montserrat Medium" panose="00000600000000000000" pitchFamily="2" charset="0"/>
              </a:rPr>
              <a:t>Schlafstörungen</a:t>
            </a:r>
            <a:r>
              <a:rPr dirty="0">
                <a:latin typeface="Montserrat Medium" panose="00000600000000000000" pitchFamily="2" charset="0"/>
              </a:rPr>
              <a:t>, </a:t>
            </a:r>
            <a:r>
              <a:rPr dirty="0" err="1">
                <a:latin typeface="Montserrat Medium" panose="00000600000000000000" pitchFamily="2" charset="0"/>
              </a:rPr>
              <a:t>Appetitlosigkeit</a:t>
            </a:r>
            <a:endParaRPr dirty="0">
              <a:latin typeface="Montserrat Medium" panose="00000600000000000000" pitchFamily="2" charset="0"/>
            </a:endParaRPr>
          </a:p>
        </p:txBody>
      </p:sp>
      <p:sp>
        <p:nvSpPr>
          <p:cNvPr id="113" name="Untertitel 1"/>
          <p:cNvSpPr txBox="1"/>
          <p:nvPr/>
        </p:nvSpPr>
        <p:spPr>
          <a:xfrm>
            <a:off x="2684850" y="6147901"/>
            <a:ext cx="6961200" cy="43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>
                <a:latin typeface="Montserrat Medium" panose="00000600000000000000" pitchFamily="2" charset="0"/>
              </a:rPr>
              <a:t>lebensmüde Gedanken</a:t>
            </a:r>
          </a:p>
        </p:txBody>
      </p:sp>
      <p:sp>
        <p:nvSpPr>
          <p:cNvPr id="11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658600" y="6356350"/>
            <a:ext cx="190395" cy="2819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 advAuto="0"/>
      <p:bldP spid="108" grpId="0" animBg="1" advAuto="0"/>
      <p:bldP spid="109" grpId="0" animBg="1" advAuto="0"/>
      <p:bldP spid="110" grpId="0" animBg="1" advAuto="0"/>
      <p:bldP spid="111" grpId="0" animBg="1" advAuto="0"/>
      <p:bldP spid="112" grpId="0" animBg="1" advAuto="0"/>
      <p:bldP spid="113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el 2"/>
          <p:cNvSpPr txBox="1"/>
          <p:nvPr/>
        </p:nvSpPr>
        <p:spPr>
          <a:xfrm>
            <a:off x="1303194" y="2634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Wie stellt sich das für das Umfeld dar?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E7C3691-FF00-6B2F-D49D-A3837FBA68FD}"/>
              </a:ext>
            </a:extLst>
          </p:cNvPr>
          <p:cNvGrpSpPr/>
          <p:nvPr/>
        </p:nvGrpSpPr>
        <p:grpSpPr>
          <a:xfrm>
            <a:off x="545024" y="1446310"/>
            <a:ext cx="11101953" cy="744677"/>
            <a:chOff x="545024" y="1446310"/>
            <a:chExt cx="11101953" cy="744677"/>
          </a:xfrm>
        </p:grpSpPr>
        <p:sp>
          <p:nvSpPr>
            <p:cNvPr id="119" name="Rounded Rectangle"/>
            <p:cNvSpPr/>
            <p:nvPr/>
          </p:nvSpPr>
          <p:spPr>
            <a:xfrm>
              <a:off x="557724" y="1446310"/>
              <a:ext cx="11076553" cy="740946"/>
            </a:xfrm>
            <a:prstGeom prst="roundRect">
              <a:avLst>
                <a:gd name="adj" fmla="val 25710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0" name="Untertitel 1"/>
            <p:cNvSpPr txBox="1"/>
            <p:nvPr/>
          </p:nvSpPr>
          <p:spPr>
            <a:xfrm>
              <a:off x="545024" y="1522272"/>
              <a:ext cx="11101953" cy="6687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/>
                <a:t>Wie </a:t>
              </a:r>
              <a:r>
                <a:rPr dirty="0" err="1"/>
                <a:t>können</a:t>
              </a:r>
              <a:r>
                <a:rPr dirty="0"/>
                <a:t> </a:t>
              </a:r>
              <a:r>
                <a:rPr dirty="0" err="1"/>
                <a:t>Mitschüler:innen</a:t>
              </a:r>
              <a:r>
                <a:rPr dirty="0"/>
                <a:t>, </a:t>
              </a:r>
              <a:r>
                <a:rPr dirty="0" err="1"/>
                <a:t>Lehrer:innen</a:t>
              </a:r>
              <a:r>
                <a:rPr dirty="0"/>
                <a:t> und </a:t>
              </a:r>
              <a:r>
                <a:rPr dirty="0" err="1"/>
                <a:t>Eltern</a:t>
              </a:r>
              <a:r>
                <a:rPr dirty="0"/>
                <a:t> </a:t>
              </a:r>
              <a:r>
                <a:rPr dirty="0" err="1"/>
                <a:t>eine</a:t>
              </a:r>
              <a:r>
                <a:rPr dirty="0"/>
                <a:t> Depression </a:t>
              </a:r>
              <a:r>
                <a:rPr dirty="0" err="1"/>
                <a:t>erkennen</a:t>
              </a:r>
              <a:r>
                <a:rPr dirty="0"/>
                <a:t>? Was </a:t>
              </a:r>
              <a:r>
                <a:rPr dirty="0" err="1"/>
                <a:t>könnte</a:t>
              </a:r>
              <a:r>
                <a:rPr dirty="0"/>
                <a:t> man </a:t>
              </a:r>
              <a:r>
                <a:rPr dirty="0" err="1"/>
                <a:t>beobachten</a:t>
              </a:r>
              <a:r>
                <a:rPr dirty="0"/>
                <a:t>?</a:t>
              </a:r>
            </a:p>
          </p:txBody>
        </p:sp>
      </p:grpSp>
      <p:sp>
        <p:nvSpPr>
          <p:cNvPr id="122" name="Untertitel 1"/>
          <p:cNvSpPr txBox="1"/>
          <p:nvPr/>
        </p:nvSpPr>
        <p:spPr>
          <a:xfrm>
            <a:off x="2576545" y="2464107"/>
            <a:ext cx="7200113" cy="439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>
            <a:lvl1pPr marL="200525" indent="-200525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rgbClr val="161433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rPr dirty="0">
                <a:solidFill>
                  <a:srgbClr val="2B2765"/>
                </a:solidFill>
              </a:rPr>
              <a:t>„So </a:t>
            </a:r>
            <a:r>
              <a:rPr dirty="0" err="1">
                <a:solidFill>
                  <a:srgbClr val="2B2765"/>
                </a:solidFill>
              </a:rPr>
              <a:t>kenne</a:t>
            </a:r>
            <a:r>
              <a:rPr dirty="0">
                <a:solidFill>
                  <a:srgbClr val="2B2765"/>
                </a:solidFill>
              </a:rPr>
              <a:t> ich den Menschen gar </a:t>
            </a:r>
            <a:r>
              <a:rPr dirty="0" err="1">
                <a:solidFill>
                  <a:srgbClr val="2B2765"/>
                </a:solidFill>
              </a:rPr>
              <a:t>nicht</a:t>
            </a:r>
            <a:r>
              <a:rPr dirty="0">
                <a:solidFill>
                  <a:srgbClr val="2B2765"/>
                </a:solidFill>
              </a:rPr>
              <a:t>! “</a:t>
            </a:r>
          </a:p>
        </p:txBody>
      </p:sp>
      <p:sp>
        <p:nvSpPr>
          <p:cNvPr id="123" name="Untertitel 1"/>
          <p:cNvSpPr txBox="1"/>
          <p:nvPr/>
        </p:nvSpPr>
        <p:spPr>
          <a:xfrm>
            <a:off x="2576545" y="3030848"/>
            <a:ext cx="10119622" cy="43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00525" indent="-200525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„Was </a:t>
            </a:r>
            <a:r>
              <a:rPr dirty="0" err="1"/>
              <a:t>bisher</a:t>
            </a:r>
            <a:r>
              <a:rPr dirty="0"/>
              <a:t> </a:t>
            </a:r>
            <a:r>
              <a:rPr dirty="0" err="1"/>
              <a:t>Freude</a:t>
            </a:r>
            <a:r>
              <a:rPr dirty="0"/>
              <a:t> </a:t>
            </a:r>
            <a:r>
              <a:rPr dirty="0" err="1"/>
              <a:t>gemacht</a:t>
            </a:r>
            <a:r>
              <a:rPr dirty="0"/>
              <a:t> hat, </a:t>
            </a:r>
            <a:r>
              <a:rPr dirty="0" err="1"/>
              <a:t>spielt</a:t>
            </a:r>
            <a:r>
              <a:rPr dirty="0"/>
              <a:t> </a:t>
            </a:r>
            <a:r>
              <a:rPr dirty="0" err="1"/>
              <a:t>anscheinend</a:t>
            </a:r>
            <a:r>
              <a:rPr dirty="0"/>
              <a:t> </a:t>
            </a:r>
            <a:r>
              <a:rPr dirty="0" err="1"/>
              <a:t>keine</a:t>
            </a:r>
            <a:r>
              <a:rPr dirty="0"/>
              <a:t> Rolle </a:t>
            </a:r>
            <a:r>
              <a:rPr dirty="0" err="1"/>
              <a:t>mehr</a:t>
            </a:r>
            <a:r>
              <a:rPr dirty="0"/>
              <a:t>.“</a:t>
            </a:r>
          </a:p>
        </p:txBody>
      </p:sp>
      <p:sp>
        <p:nvSpPr>
          <p:cNvPr id="124" name="Untertitel 1"/>
          <p:cNvSpPr txBox="1"/>
          <p:nvPr/>
        </p:nvSpPr>
        <p:spPr>
          <a:xfrm>
            <a:off x="2576545" y="3636051"/>
            <a:ext cx="9003349" cy="668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 lnSpcReduction="10000"/>
          </a:bodyPr>
          <a:lstStyle/>
          <a:p>
            <a:pPr marL="200525" indent="-200525"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Die Person </a:t>
            </a:r>
            <a:r>
              <a:rPr dirty="0" err="1"/>
              <a:t>zieht</a:t>
            </a:r>
            <a:r>
              <a:rPr dirty="0"/>
              <a:t> </a:t>
            </a:r>
            <a:r>
              <a:rPr dirty="0" err="1"/>
              <a:t>sich</a:t>
            </a:r>
            <a:r>
              <a:rPr dirty="0"/>
              <a:t> </a:t>
            </a:r>
            <a:r>
              <a:rPr dirty="0" err="1"/>
              <a:t>zurück</a:t>
            </a:r>
            <a:r>
              <a:rPr dirty="0"/>
              <a:t> </a:t>
            </a:r>
            <a:r>
              <a:rPr dirty="0" err="1"/>
              <a:t>oder</a:t>
            </a:r>
            <a:r>
              <a:rPr dirty="0"/>
              <a:t> </a:t>
            </a:r>
            <a:r>
              <a:rPr dirty="0" err="1"/>
              <a:t>äußert</a:t>
            </a:r>
            <a:r>
              <a:rPr dirty="0"/>
              <a:t> </a:t>
            </a:r>
            <a:r>
              <a:rPr dirty="0" err="1"/>
              <a:t>pessimistische</a:t>
            </a:r>
            <a:r>
              <a:rPr dirty="0"/>
              <a:t> Gedanken </a:t>
            </a:r>
            <a:br>
              <a:rPr dirty="0"/>
            </a:br>
            <a:r>
              <a:rPr dirty="0"/>
              <a:t>(„Es hat </a:t>
            </a:r>
            <a:r>
              <a:rPr dirty="0" err="1"/>
              <a:t>sowieso</a:t>
            </a:r>
            <a:r>
              <a:rPr dirty="0"/>
              <a:t> </a:t>
            </a:r>
            <a:r>
              <a:rPr dirty="0" err="1"/>
              <a:t>keinen</a:t>
            </a:r>
            <a:r>
              <a:rPr dirty="0"/>
              <a:t> </a:t>
            </a:r>
            <a:r>
              <a:rPr dirty="0" err="1"/>
              <a:t>Zweck</a:t>
            </a:r>
            <a:r>
              <a:rPr dirty="0"/>
              <a:t>“) </a:t>
            </a:r>
            <a:r>
              <a:rPr dirty="0" err="1"/>
              <a:t>oder</a:t>
            </a:r>
            <a:r>
              <a:rPr dirty="0"/>
              <a:t> </a:t>
            </a:r>
            <a:r>
              <a:rPr dirty="0" err="1"/>
              <a:t>sogar</a:t>
            </a:r>
            <a:r>
              <a:rPr dirty="0"/>
              <a:t> </a:t>
            </a:r>
            <a:r>
              <a:rPr dirty="0" err="1"/>
              <a:t>lebensmüde</a:t>
            </a:r>
            <a:r>
              <a:rPr dirty="0"/>
              <a:t> Gedanken.</a:t>
            </a:r>
          </a:p>
        </p:txBody>
      </p:sp>
      <p:sp>
        <p:nvSpPr>
          <p:cNvPr id="125" name="Untertitel 1"/>
          <p:cNvSpPr txBox="1"/>
          <p:nvPr/>
        </p:nvSpPr>
        <p:spPr>
          <a:xfrm>
            <a:off x="2576545" y="4449647"/>
            <a:ext cx="7859390" cy="439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194509" indent="-194509" defTabSz="886968">
              <a:lnSpc>
                <a:spcPct val="90000"/>
              </a:lnSpc>
              <a:spcBef>
                <a:spcPts val="900"/>
              </a:spcBef>
              <a:buSzPct val="100000"/>
              <a:buChar char="•"/>
              <a:defRPr sz="1843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Die Person ist gereizt oder „dünnhäutig“, fühlt sich überfordert.</a:t>
            </a:r>
          </a:p>
        </p:txBody>
      </p:sp>
      <p:sp>
        <p:nvSpPr>
          <p:cNvPr id="126" name="Untertitel 1"/>
          <p:cNvSpPr txBox="1"/>
          <p:nvPr/>
        </p:nvSpPr>
        <p:spPr>
          <a:xfrm>
            <a:off x="2576545" y="5034271"/>
            <a:ext cx="8444636" cy="43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 fontScale="92500"/>
          </a:bodyPr>
          <a:lstStyle/>
          <a:p>
            <a:pPr marL="200525" indent="-200525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Die Person kann sich schlechter konzentrieren, ist leicht erschöpft.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02DC53A5-A3D3-5A17-2D60-2257CF04D51E}"/>
              </a:ext>
            </a:extLst>
          </p:cNvPr>
          <p:cNvGrpSpPr/>
          <p:nvPr/>
        </p:nvGrpSpPr>
        <p:grpSpPr>
          <a:xfrm>
            <a:off x="2123627" y="5685689"/>
            <a:ext cx="10068373" cy="1172311"/>
            <a:chOff x="2123627" y="5685689"/>
            <a:chExt cx="10068373" cy="1172311"/>
          </a:xfrm>
        </p:grpSpPr>
        <p:sp>
          <p:nvSpPr>
            <p:cNvPr id="127" name="Rectangle"/>
            <p:cNvSpPr/>
            <p:nvPr/>
          </p:nvSpPr>
          <p:spPr>
            <a:xfrm>
              <a:off x="2123627" y="5797114"/>
              <a:ext cx="792769" cy="1060886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29" name="!"/>
            <p:cNvSpPr txBox="1"/>
            <p:nvPr/>
          </p:nvSpPr>
          <p:spPr>
            <a:xfrm>
              <a:off x="2262415" y="5685689"/>
              <a:ext cx="415799" cy="1060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noAutofit/>
            </a:bodyPr>
            <a:lstStyle>
              <a:lvl1pPr>
                <a:defRPr sz="7900">
                  <a:solidFill>
                    <a:srgbClr val="FFFFFF"/>
                  </a:solidFill>
                  <a:latin typeface="Herculanum"/>
                  <a:ea typeface="Herculanum"/>
                  <a:cs typeface="Herculanum"/>
                  <a:sym typeface="Herculanum"/>
                </a:defRPr>
              </a:lvl1pPr>
            </a:lstStyle>
            <a:p>
              <a:r>
                <a:rPr dirty="0"/>
                <a:t>!</a:t>
              </a:r>
            </a:p>
          </p:txBody>
        </p:sp>
        <p:sp>
          <p:nvSpPr>
            <p:cNvPr id="130" name="Untertitel 1"/>
            <p:cNvSpPr txBox="1"/>
            <p:nvPr/>
          </p:nvSpPr>
          <p:spPr>
            <a:xfrm>
              <a:off x="2916396" y="5797115"/>
              <a:ext cx="9275604" cy="1060885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/>
            <a:p>
              <a:pPr defTabSz="740662">
                <a:spcBef>
                  <a:spcPts val="800"/>
                </a:spcBef>
                <a:defRPr sz="15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br>
                <a:rPr lang="de-DE" dirty="0"/>
              </a:br>
              <a:r>
                <a:rPr dirty="0"/>
                <a:t>Achtung: </a:t>
              </a:r>
              <a:r>
                <a:rPr dirty="0" err="1"/>
                <a:t>Leider</a:t>
              </a:r>
              <a:r>
                <a:rPr dirty="0"/>
                <a:t> </a:t>
              </a:r>
              <a:r>
                <a:rPr dirty="0" err="1"/>
                <a:t>versuchen</a:t>
              </a:r>
              <a:r>
                <a:rPr dirty="0"/>
                <a:t> manche Menschen, die </a:t>
              </a:r>
              <a:r>
                <a:rPr dirty="0" err="1"/>
                <a:t>negativen</a:t>
              </a:r>
              <a:r>
                <a:rPr dirty="0"/>
                <a:t> </a:t>
              </a:r>
              <a:r>
                <a:rPr dirty="0" err="1"/>
                <a:t>Auswirkungen</a:t>
              </a:r>
              <a:r>
                <a:rPr dirty="0"/>
                <a:t> </a:t>
              </a:r>
              <a:r>
                <a:rPr dirty="0" err="1"/>
                <a:t>einer</a:t>
              </a:r>
              <a:r>
                <a:rPr dirty="0"/>
                <a:t> Depression </a:t>
              </a:r>
              <a:br>
                <a:rPr dirty="0"/>
              </a:br>
              <a:r>
                <a:rPr dirty="0" err="1"/>
                <a:t>mit</a:t>
              </a:r>
              <a:r>
                <a:rPr dirty="0"/>
                <a:t> </a:t>
              </a:r>
              <a:r>
                <a:rPr dirty="0" err="1"/>
                <a:t>Suchtmitteln</a:t>
              </a:r>
              <a:r>
                <a:rPr dirty="0"/>
                <a:t> (z. B. </a:t>
              </a:r>
              <a:r>
                <a:rPr dirty="0" err="1"/>
                <a:t>Alkohol</a:t>
              </a:r>
              <a:r>
                <a:rPr dirty="0"/>
                <a:t> </a:t>
              </a:r>
              <a:r>
                <a:rPr dirty="0" err="1"/>
                <a:t>oder</a:t>
              </a:r>
              <a:r>
                <a:rPr dirty="0"/>
                <a:t> Cannabis) </a:t>
              </a:r>
              <a:r>
                <a:rPr dirty="0" err="1"/>
                <a:t>oder</a:t>
              </a:r>
              <a:r>
                <a:rPr dirty="0"/>
                <a:t> </a:t>
              </a:r>
              <a:r>
                <a:rPr dirty="0" err="1"/>
                <a:t>starkem</a:t>
              </a:r>
              <a:r>
                <a:rPr dirty="0"/>
                <a:t> </a:t>
              </a:r>
              <a:r>
                <a:rPr dirty="0" err="1"/>
                <a:t>Medienkonsum</a:t>
              </a:r>
              <a:r>
                <a:rPr dirty="0"/>
                <a:t> </a:t>
              </a:r>
              <a:r>
                <a:rPr dirty="0" err="1"/>
                <a:t>zu</a:t>
              </a:r>
              <a:r>
                <a:rPr dirty="0"/>
                <a:t> </a:t>
              </a:r>
              <a:r>
                <a:rPr dirty="0" err="1"/>
                <a:t>lindern</a:t>
              </a:r>
              <a:r>
                <a:rPr dirty="0"/>
                <a:t>.</a:t>
              </a:r>
            </a:p>
          </p:txBody>
        </p:sp>
      </p:grpSp>
      <p:grpSp>
        <p:nvGrpSpPr>
          <p:cNvPr id="134" name="pexels-pixabay-261909.jpg"/>
          <p:cNvGrpSpPr/>
          <p:nvPr/>
        </p:nvGrpSpPr>
        <p:grpSpPr>
          <a:xfrm rot="20520000">
            <a:off x="234445" y="3115843"/>
            <a:ext cx="2219362" cy="1803905"/>
            <a:chOff x="0" y="0"/>
            <a:chExt cx="2439669" cy="1896634"/>
          </a:xfrm>
        </p:grpSpPr>
        <p:pic>
          <p:nvPicPr>
            <p:cNvPr id="133" name="pexels-pixabay-261909.jpg" descr="pexels-pixabay-261909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200" y="203200"/>
              <a:ext cx="2033270" cy="145213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2" name="pexels-pixabay-261909.jpg" descr="pexels-pixabay-261909.jpg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-1"/>
              <a:ext cx="2439670" cy="1896636"/>
            </a:xfrm>
            <a:prstGeom prst="rect">
              <a:avLst/>
            </a:prstGeom>
            <a:effectLst/>
          </p:spPr>
        </p:pic>
      </p:grpSp>
      <p:sp>
        <p:nvSpPr>
          <p:cNvPr id="13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785600" y="6356350"/>
            <a:ext cx="196948" cy="2819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 advAuto="0"/>
      <p:bldP spid="123" grpId="0" animBg="1" advAuto="0"/>
      <p:bldP spid="124" grpId="0" animBg="1" advAuto="0"/>
      <p:bldP spid="125" grpId="0" animBg="1" advAuto="0"/>
      <p:bldP spid="126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el 2"/>
          <p:cNvSpPr txBox="1"/>
          <p:nvPr/>
        </p:nvSpPr>
        <p:spPr>
          <a:xfrm>
            <a:off x="1303194" y="2634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Schlecht drauf ist doch jeder mal, oder?</a:t>
            </a:r>
          </a:p>
        </p:txBody>
      </p:sp>
      <p:sp>
        <p:nvSpPr>
          <p:cNvPr id="140" name="Rounded Rectangle"/>
          <p:cNvSpPr/>
          <p:nvPr/>
        </p:nvSpPr>
        <p:spPr>
          <a:xfrm>
            <a:off x="651439" y="3448410"/>
            <a:ext cx="10711321" cy="1037207"/>
          </a:xfrm>
          <a:prstGeom prst="roundRect">
            <a:avLst>
              <a:gd name="adj" fmla="val 18367"/>
            </a:avLst>
          </a:prstGeom>
          <a:solidFill>
            <a:srgbClr val="FE7600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endParaRPr/>
          </a:p>
        </p:txBody>
      </p:sp>
      <p:sp>
        <p:nvSpPr>
          <p:cNvPr id="141" name="Untertitel 1"/>
          <p:cNvSpPr txBox="1"/>
          <p:nvPr/>
        </p:nvSpPr>
        <p:spPr>
          <a:xfrm>
            <a:off x="744659" y="3624421"/>
            <a:ext cx="10504197" cy="1009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 numCol="1" anchor="t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 sz="19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Was </a:t>
            </a:r>
            <a:r>
              <a:rPr dirty="0" err="1"/>
              <a:t>unterscheidet</a:t>
            </a:r>
            <a:r>
              <a:rPr dirty="0"/>
              <a:t> </a:t>
            </a:r>
            <a:r>
              <a:rPr dirty="0" err="1"/>
              <a:t>eine</a:t>
            </a:r>
            <a:r>
              <a:rPr dirty="0"/>
              <a:t> Depression von </a:t>
            </a:r>
            <a:r>
              <a:rPr dirty="0" err="1"/>
              <a:t>Stimmungsschwankungen</a:t>
            </a:r>
            <a:r>
              <a:rPr dirty="0"/>
              <a:t> in der </a:t>
            </a:r>
            <a:r>
              <a:rPr dirty="0" err="1"/>
              <a:t>Pubertät</a:t>
            </a:r>
            <a:r>
              <a:rPr dirty="0"/>
              <a:t>? 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defRPr sz="19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Was </a:t>
            </a:r>
            <a:r>
              <a:rPr dirty="0" err="1"/>
              <a:t>denkt</a:t>
            </a:r>
            <a:r>
              <a:rPr dirty="0"/>
              <a:t> </a:t>
            </a:r>
            <a:r>
              <a:rPr dirty="0" err="1"/>
              <a:t>ihr</a:t>
            </a:r>
            <a:r>
              <a:rPr dirty="0"/>
              <a:t>?</a:t>
            </a:r>
          </a:p>
        </p:txBody>
      </p:sp>
      <p:sp>
        <p:nvSpPr>
          <p:cNvPr id="143" name="Clapperboard">
            <a:hlinkClick r:id="rId3"/>
          </p:cNvPr>
          <p:cNvSpPr/>
          <p:nvPr/>
        </p:nvSpPr>
        <p:spPr>
          <a:xfrm>
            <a:off x="10354368" y="5515155"/>
            <a:ext cx="894488" cy="933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0"/>
                </a:moveTo>
                <a:lnTo>
                  <a:pt x="0" y="5292"/>
                </a:lnTo>
                <a:lnTo>
                  <a:pt x="867" y="8314"/>
                </a:lnTo>
                <a:lnTo>
                  <a:pt x="867" y="10773"/>
                </a:lnTo>
                <a:lnTo>
                  <a:pt x="867" y="19877"/>
                </a:lnTo>
                <a:cubicBezTo>
                  <a:pt x="867" y="20829"/>
                  <a:pt x="1671" y="21600"/>
                  <a:pt x="2665" y="21600"/>
                </a:cubicBezTo>
                <a:lnTo>
                  <a:pt x="19693" y="21600"/>
                </a:lnTo>
                <a:cubicBezTo>
                  <a:pt x="20686" y="21600"/>
                  <a:pt x="21491" y="20829"/>
                  <a:pt x="21491" y="19877"/>
                </a:cubicBezTo>
                <a:lnTo>
                  <a:pt x="21491" y="7871"/>
                </a:lnTo>
                <a:lnTo>
                  <a:pt x="4430" y="7871"/>
                </a:lnTo>
                <a:lnTo>
                  <a:pt x="4280" y="7675"/>
                </a:lnTo>
                <a:lnTo>
                  <a:pt x="21600" y="3242"/>
                </a:lnTo>
                <a:lnTo>
                  <a:pt x="20670" y="0"/>
                </a:lnTo>
                <a:close/>
                <a:moveTo>
                  <a:pt x="18009" y="1164"/>
                </a:moveTo>
                <a:lnTo>
                  <a:pt x="20332" y="3009"/>
                </a:lnTo>
                <a:lnTo>
                  <a:pt x="18100" y="3581"/>
                </a:lnTo>
                <a:lnTo>
                  <a:pt x="15779" y="1736"/>
                </a:lnTo>
                <a:lnTo>
                  <a:pt x="18009" y="1164"/>
                </a:lnTo>
                <a:close/>
                <a:moveTo>
                  <a:pt x="13616" y="2290"/>
                </a:moveTo>
                <a:lnTo>
                  <a:pt x="15938" y="4134"/>
                </a:lnTo>
                <a:lnTo>
                  <a:pt x="13708" y="4706"/>
                </a:lnTo>
                <a:lnTo>
                  <a:pt x="11385" y="2862"/>
                </a:lnTo>
                <a:lnTo>
                  <a:pt x="13616" y="2290"/>
                </a:lnTo>
                <a:close/>
                <a:moveTo>
                  <a:pt x="9222" y="3417"/>
                </a:moveTo>
                <a:lnTo>
                  <a:pt x="11545" y="5262"/>
                </a:lnTo>
                <a:lnTo>
                  <a:pt x="9314" y="5834"/>
                </a:lnTo>
                <a:lnTo>
                  <a:pt x="6992" y="3989"/>
                </a:lnTo>
                <a:lnTo>
                  <a:pt x="9222" y="3417"/>
                </a:lnTo>
                <a:close/>
                <a:moveTo>
                  <a:pt x="4829" y="4543"/>
                </a:moveTo>
                <a:lnTo>
                  <a:pt x="7151" y="6387"/>
                </a:lnTo>
                <a:lnTo>
                  <a:pt x="4921" y="6959"/>
                </a:lnTo>
                <a:lnTo>
                  <a:pt x="2600" y="5115"/>
                </a:lnTo>
                <a:lnTo>
                  <a:pt x="4829" y="4543"/>
                </a:lnTo>
                <a:close/>
                <a:moveTo>
                  <a:pt x="1582" y="6411"/>
                </a:moveTo>
                <a:cubicBezTo>
                  <a:pt x="1803" y="6411"/>
                  <a:pt x="1981" y="6582"/>
                  <a:pt x="1981" y="6794"/>
                </a:cubicBezTo>
                <a:cubicBezTo>
                  <a:pt x="1981" y="7006"/>
                  <a:pt x="1803" y="7179"/>
                  <a:pt x="1582" y="7179"/>
                </a:cubicBezTo>
                <a:cubicBezTo>
                  <a:pt x="1360" y="7179"/>
                  <a:pt x="1180" y="7006"/>
                  <a:pt x="1180" y="6794"/>
                </a:cubicBezTo>
                <a:cubicBezTo>
                  <a:pt x="1180" y="6582"/>
                  <a:pt x="1360" y="6411"/>
                  <a:pt x="1582" y="6411"/>
                </a:cubicBezTo>
                <a:close/>
                <a:moveTo>
                  <a:pt x="4847" y="8417"/>
                </a:moveTo>
                <a:lnTo>
                  <a:pt x="6592" y="10773"/>
                </a:lnTo>
                <a:lnTo>
                  <a:pt x="4847" y="10773"/>
                </a:lnTo>
                <a:lnTo>
                  <a:pt x="4847" y="8417"/>
                </a:lnTo>
                <a:close/>
                <a:moveTo>
                  <a:pt x="7086" y="8417"/>
                </a:moveTo>
                <a:lnTo>
                  <a:pt x="9395" y="8417"/>
                </a:lnTo>
                <a:lnTo>
                  <a:pt x="11140" y="10773"/>
                </a:lnTo>
                <a:lnTo>
                  <a:pt x="8831" y="10773"/>
                </a:lnTo>
                <a:lnTo>
                  <a:pt x="7086" y="8417"/>
                </a:lnTo>
                <a:close/>
                <a:moveTo>
                  <a:pt x="11633" y="8417"/>
                </a:moveTo>
                <a:lnTo>
                  <a:pt x="13942" y="8417"/>
                </a:lnTo>
                <a:lnTo>
                  <a:pt x="15687" y="10773"/>
                </a:lnTo>
                <a:lnTo>
                  <a:pt x="13378" y="10773"/>
                </a:lnTo>
                <a:lnTo>
                  <a:pt x="11633" y="8417"/>
                </a:lnTo>
                <a:close/>
                <a:moveTo>
                  <a:pt x="16181" y="8417"/>
                </a:moveTo>
                <a:lnTo>
                  <a:pt x="18490" y="8417"/>
                </a:lnTo>
                <a:lnTo>
                  <a:pt x="20235" y="10773"/>
                </a:lnTo>
                <a:lnTo>
                  <a:pt x="17926" y="10773"/>
                </a:lnTo>
                <a:lnTo>
                  <a:pt x="16181" y="8417"/>
                </a:lnTo>
                <a:close/>
                <a:moveTo>
                  <a:pt x="1932" y="9052"/>
                </a:moveTo>
                <a:cubicBezTo>
                  <a:pt x="2203" y="9012"/>
                  <a:pt x="2433" y="9233"/>
                  <a:pt x="2392" y="9492"/>
                </a:cubicBezTo>
                <a:cubicBezTo>
                  <a:pt x="2366" y="9654"/>
                  <a:pt x="2228" y="9786"/>
                  <a:pt x="2059" y="9811"/>
                </a:cubicBezTo>
                <a:cubicBezTo>
                  <a:pt x="1788" y="9851"/>
                  <a:pt x="1558" y="9630"/>
                  <a:pt x="1599" y="9371"/>
                </a:cubicBezTo>
                <a:cubicBezTo>
                  <a:pt x="1625" y="9209"/>
                  <a:pt x="1763" y="9077"/>
                  <a:pt x="1932" y="9052"/>
                </a:cubicBezTo>
                <a:close/>
                <a:moveTo>
                  <a:pt x="3766" y="9052"/>
                </a:moveTo>
                <a:cubicBezTo>
                  <a:pt x="4036" y="9012"/>
                  <a:pt x="4267" y="9233"/>
                  <a:pt x="4225" y="9492"/>
                </a:cubicBezTo>
                <a:cubicBezTo>
                  <a:pt x="4199" y="9654"/>
                  <a:pt x="4061" y="9786"/>
                  <a:pt x="3892" y="9811"/>
                </a:cubicBezTo>
                <a:cubicBezTo>
                  <a:pt x="3622" y="9851"/>
                  <a:pt x="3391" y="9630"/>
                  <a:pt x="3433" y="9371"/>
                </a:cubicBezTo>
                <a:cubicBezTo>
                  <a:pt x="3458" y="9209"/>
                  <a:pt x="3597" y="9077"/>
                  <a:pt x="3766" y="9052"/>
                </a:cubicBezTo>
                <a:close/>
                <a:moveTo>
                  <a:pt x="2513" y="13900"/>
                </a:moveTo>
                <a:lnTo>
                  <a:pt x="19911" y="13900"/>
                </a:lnTo>
                <a:lnTo>
                  <a:pt x="19911" y="14399"/>
                </a:lnTo>
                <a:lnTo>
                  <a:pt x="2513" y="14399"/>
                </a:lnTo>
                <a:lnTo>
                  <a:pt x="2513" y="13900"/>
                </a:lnTo>
                <a:close/>
                <a:moveTo>
                  <a:pt x="2513" y="17423"/>
                </a:moveTo>
                <a:lnTo>
                  <a:pt x="19911" y="17423"/>
                </a:lnTo>
                <a:lnTo>
                  <a:pt x="19911" y="17923"/>
                </a:lnTo>
                <a:lnTo>
                  <a:pt x="2513" y="17923"/>
                </a:lnTo>
                <a:lnTo>
                  <a:pt x="2513" y="17423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grpSp>
        <p:nvGrpSpPr>
          <p:cNvPr id="146" name="pexels-becca-correia-3770358.jpg"/>
          <p:cNvGrpSpPr/>
          <p:nvPr/>
        </p:nvGrpSpPr>
        <p:grpSpPr>
          <a:xfrm rot="21240000">
            <a:off x="6434744" y="4393761"/>
            <a:ext cx="1745676" cy="2349501"/>
            <a:chOff x="0" y="0"/>
            <a:chExt cx="1745674" cy="2349500"/>
          </a:xfrm>
        </p:grpSpPr>
        <p:pic>
          <p:nvPicPr>
            <p:cNvPr id="145" name="pexels-becca-correia-3770358.jpg" descr="pexels-becca-correia-3770358.jpg"/>
            <p:cNvPicPr>
              <a:picLocks noChangeAspect="1"/>
            </p:cNvPicPr>
            <p:nvPr/>
          </p:nvPicPr>
          <p:blipFill>
            <a:blip r:embed="rId4"/>
            <a:srcRect b="5172"/>
            <a:stretch>
              <a:fillRect/>
            </a:stretch>
          </p:blipFill>
          <p:spPr>
            <a:xfrm>
              <a:off x="203200" y="203199"/>
              <a:ext cx="1339275" cy="190500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4" name="pexels-becca-correia-3770358.jpg" descr="pexels-becca-correia-3770358.jpg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-1"/>
              <a:ext cx="1745675" cy="2349501"/>
            </a:xfrm>
            <a:prstGeom prst="rect">
              <a:avLst/>
            </a:prstGeom>
            <a:effectLst/>
          </p:spPr>
        </p:pic>
      </p:grpSp>
      <p:grpSp>
        <p:nvGrpSpPr>
          <p:cNvPr id="149" name="pexels-cottonbro-studio-6214649.jpg"/>
          <p:cNvGrpSpPr/>
          <p:nvPr/>
        </p:nvGrpSpPr>
        <p:grpSpPr>
          <a:xfrm rot="660000">
            <a:off x="367955" y="1041030"/>
            <a:ext cx="2311401" cy="1736841"/>
            <a:chOff x="0" y="0"/>
            <a:chExt cx="2311400" cy="1736839"/>
          </a:xfrm>
        </p:grpSpPr>
        <p:pic>
          <p:nvPicPr>
            <p:cNvPr id="148" name="pexels-cottonbro-studio-6214649.jpg" descr="pexels-cottonbro-studio-6214649.jpg"/>
            <p:cNvPicPr>
              <a:picLocks noChangeAspect="1"/>
            </p:cNvPicPr>
            <p:nvPr/>
          </p:nvPicPr>
          <p:blipFill>
            <a:blip r:embed="rId6"/>
            <a:srcRect l="19585" t="7651" r="23047" b="33976"/>
            <a:stretch>
              <a:fillRect/>
            </a:stretch>
          </p:blipFill>
          <p:spPr>
            <a:xfrm>
              <a:off x="203200" y="203200"/>
              <a:ext cx="1905000" cy="129234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7" name="pexels-cottonbro-studio-6214649.jpg" descr="pexels-cottonbro-studio-6214649.jpg"/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-1"/>
              <a:ext cx="2311401" cy="1736841"/>
            </a:xfrm>
            <a:prstGeom prst="rect">
              <a:avLst/>
            </a:prstGeom>
            <a:effectLst/>
          </p:spPr>
        </p:pic>
      </p:grpSp>
      <p:grpSp>
        <p:nvGrpSpPr>
          <p:cNvPr id="152" name="pexels-engin-akyurt-3209136.jpg"/>
          <p:cNvGrpSpPr/>
          <p:nvPr/>
        </p:nvGrpSpPr>
        <p:grpSpPr>
          <a:xfrm rot="240000">
            <a:off x="1990104" y="4465396"/>
            <a:ext cx="2311401" cy="1714501"/>
            <a:chOff x="0" y="0"/>
            <a:chExt cx="2311400" cy="1714500"/>
          </a:xfrm>
        </p:grpSpPr>
        <p:pic>
          <p:nvPicPr>
            <p:cNvPr id="151" name="pexels-engin-akyurt-3209136.jpg" descr="pexels-engin-akyurt-3209136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3200" y="203199"/>
              <a:ext cx="1905001" cy="127000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0" name="pexels-engin-akyurt-3209136.jpg" descr="pexels-engin-akyurt-3209136.jpg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-1"/>
              <a:ext cx="2311401" cy="1714501"/>
            </a:xfrm>
            <a:prstGeom prst="rect">
              <a:avLst/>
            </a:prstGeom>
            <a:effectLst/>
          </p:spPr>
        </p:pic>
      </p:grpSp>
      <p:grpSp>
        <p:nvGrpSpPr>
          <p:cNvPr id="155" name="pexels-khoa-vÃµ-4016610.jpg"/>
          <p:cNvGrpSpPr/>
          <p:nvPr/>
        </p:nvGrpSpPr>
        <p:grpSpPr>
          <a:xfrm rot="21240000">
            <a:off x="9870259" y="1070310"/>
            <a:ext cx="1862706" cy="2349501"/>
            <a:chOff x="0" y="0"/>
            <a:chExt cx="1862705" cy="2349500"/>
          </a:xfrm>
        </p:grpSpPr>
        <p:pic>
          <p:nvPicPr>
            <p:cNvPr id="154" name="pexels-khoa-vÃµ-4016610.jpg" descr="pexels-khoa-vÃµ-4016610.jpg"/>
            <p:cNvPicPr>
              <a:picLocks noChangeAspect="1"/>
            </p:cNvPicPr>
            <p:nvPr/>
          </p:nvPicPr>
          <p:blipFill>
            <a:blip r:embed="rId10"/>
            <a:srcRect l="12293" t="14152" b="9319"/>
            <a:stretch>
              <a:fillRect/>
            </a:stretch>
          </p:blipFill>
          <p:spPr>
            <a:xfrm>
              <a:off x="203200" y="203200"/>
              <a:ext cx="1455499" cy="1905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3" name="pexels-khoa-vÃµ-4016610.jpg" descr="pexels-khoa-vÃµ-4016610.jpg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1" y="0"/>
              <a:ext cx="1862707" cy="2349501"/>
            </a:xfrm>
            <a:prstGeom prst="rect">
              <a:avLst/>
            </a:prstGeom>
            <a:effectLst/>
          </p:spPr>
        </p:pic>
      </p:grpSp>
      <p:grpSp>
        <p:nvGrpSpPr>
          <p:cNvPr id="158" name="pexels-mikhail-nilov-7929085.jpg"/>
          <p:cNvGrpSpPr/>
          <p:nvPr/>
        </p:nvGrpSpPr>
        <p:grpSpPr>
          <a:xfrm rot="120000">
            <a:off x="3759223" y="1139759"/>
            <a:ext cx="1676401" cy="2349501"/>
            <a:chOff x="0" y="0"/>
            <a:chExt cx="1676399" cy="2349500"/>
          </a:xfrm>
        </p:grpSpPr>
        <p:pic>
          <p:nvPicPr>
            <p:cNvPr id="157" name="pexels-mikhail-nilov-7929085.jpg" descr="pexels-mikhail-nilov-7929085.jp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03199" y="203200"/>
              <a:ext cx="1270001" cy="1905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6" name="pexels-mikhail-nilov-7929085.jpg" descr="pexels-mikhail-nilov-7929085.jpg"/>
            <p:cNvPicPr>
              <a:picLocks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0"/>
              <a:ext cx="1676400" cy="2349500"/>
            </a:xfrm>
            <a:prstGeom prst="rect">
              <a:avLst/>
            </a:prstGeom>
            <a:effectLst/>
          </p:spPr>
        </p:pic>
      </p:grpSp>
      <p:grpSp>
        <p:nvGrpSpPr>
          <p:cNvPr id="161" name="pexels-pixabay-236151.jpg"/>
          <p:cNvGrpSpPr/>
          <p:nvPr/>
        </p:nvGrpSpPr>
        <p:grpSpPr>
          <a:xfrm rot="20820000">
            <a:off x="6623738" y="1381814"/>
            <a:ext cx="2311401" cy="1865391"/>
            <a:chOff x="0" y="0"/>
            <a:chExt cx="2311400" cy="1865390"/>
          </a:xfrm>
        </p:grpSpPr>
        <p:pic>
          <p:nvPicPr>
            <p:cNvPr id="160" name="pexels-pixabay-236151.jpg" descr="pexels-pixabay-236151.jpg"/>
            <p:cNvPicPr>
              <a:picLocks noChangeAspect="1"/>
            </p:cNvPicPr>
            <p:nvPr/>
          </p:nvPicPr>
          <p:blipFill>
            <a:blip r:embed="rId14"/>
            <a:srcRect l="20789" t="12077" r="20789" b="22656"/>
            <a:stretch>
              <a:fillRect/>
            </a:stretch>
          </p:blipFill>
          <p:spPr>
            <a:xfrm>
              <a:off x="203199" y="203199"/>
              <a:ext cx="1905001" cy="142089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9" name="pexels-pixabay-236151.jpg" descr="pexels-pixabay-236151.jpg"/>
            <p:cNvPicPr>
              <a:picLocks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2311401" cy="1865391"/>
            </a:xfrm>
            <a:prstGeom prst="rect">
              <a:avLst/>
            </a:prstGeom>
            <a:effectLst/>
          </p:spPr>
        </p:pic>
      </p:grpSp>
      <p:sp>
        <p:nvSpPr>
          <p:cNvPr id="162" name="Zum Video"/>
          <p:cNvSpPr txBox="1"/>
          <p:nvPr/>
        </p:nvSpPr>
        <p:spPr>
          <a:xfrm>
            <a:off x="10127066" y="6456681"/>
            <a:ext cx="1349092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chemeClr val="accent1"/>
                </a:solidFill>
                <a:uFill>
                  <a:solidFill>
                    <a:srgbClr val="0000FF"/>
                  </a:solidFill>
                </a:uFill>
                <a:latin typeface="Montserrat Light"/>
                <a:ea typeface="Montserrat Light"/>
                <a:cs typeface="Montserrat Light"/>
                <a:sym typeface="Montserrat Light"/>
                <a:hlinkClick r:id="rId3"/>
              </a:defRPr>
            </a:lvl1pPr>
          </a:lstStyle>
          <a:p>
            <a:pPr>
              <a:defRPr>
                <a:uFillTx/>
              </a:defRPr>
            </a:pPr>
            <a:r>
              <a:rPr>
                <a:uFill>
                  <a:solidFill>
                    <a:srgbClr val="0000FF"/>
                  </a:solidFill>
                </a:uFill>
                <a:hlinkClick r:id="rId3"/>
              </a:rPr>
              <a:t>Zum Video</a:t>
            </a:r>
          </a:p>
        </p:txBody>
      </p:sp>
      <p:sp>
        <p:nvSpPr>
          <p:cNvPr id="16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785600" y="6356350"/>
            <a:ext cx="193900" cy="2819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Fahrzeug, Landfahrzeug, Rad enthält.&#10;&#10;Automatisch generierte Beschreibung">
            <a:extLst>
              <a:ext uri="{FF2B5EF4-FFF2-40B4-BE49-F238E27FC236}">
                <a16:creationId xmlns:a16="http://schemas.microsoft.com/office/drawing/2014/main" id="{B72E4609-E4C6-F9B1-BDFA-F962A7E94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28086"/>
          <a:stretch/>
        </p:blipFill>
        <p:spPr>
          <a:xfrm>
            <a:off x="2209318" y="0"/>
            <a:ext cx="7773363" cy="5590293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085E1058-BEEE-73A5-BADD-49CF28991D7D}"/>
              </a:ext>
            </a:extLst>
          </p:cNvPr>
          <p:cNvSpPr/>
          <p:nvPr/>
        </p:nvSpPr>
        <p:spPr>
          <a:xfrm>
            <a:off x="-1" y="5758078"/>
            <a:ext cx="12191999" cy="10800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4400" b="1" i="0" u="none" strike="noStrike" cap="none" spc="0" normalizeH="0" baseline="0" dirty="0">
                <a:ln>
                  <a:noFill/>
                </a:ln>
                <a:solidFill>
                  <a:srgbClr val="FF7600"/>
                </a:solidFill>
                <a:effectLst/>
                <a:uFillTx/>
                <a:latin typeface="Montserrat" panose="00000500000000000000" pitchFamily="2" charset="0"/>
                <a:sym typeface="Helvetica"/>
              </a:rPr>
              <a:t>Viel Spaß mit dem Film!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F1D77"/>
      </a:accent1>
      <a:accent2>
        <a:srgbClr val="FF7600"/>
      </a:accent2>
      <a:accent3>
        <a:srgbClr val="A5A5A5"/>
      </a:accent3>
      <a:accent4>
        <a:srgbClr val="E9E3DD"/>
      </a:accent4>
      <a:accent5>
        <a:srgbClr val="2B2765"/>
      </a:accent5>
      <a:accent6>
        <a:srgbClr val="92D050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F1D77"/>
      </a:accent1>
      <a:accent2>
        <a:srgbClr val="FF7600"/>
      </a:accent2>
      <a:accent3>
        <a:srgbClr val="A5A5A5"/>
      </a:accent3>
      <a:accent4>
        <a:srgbClr val="E9E3DD"/>
      </a:accent4>
      <a:accent5>
        <a:srgbClr val="2B2765"/>
      </a:accent5>
      <a:accent6>
        <a:srgbClr val="92D050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</Words>
  <Application>Microsoft Office PowerPoint</Application>
  <PresentationFormat>Breitbild</PresentationFormat>
  <Paragraphs>60</Paragraphs>
  <Slides>9</Slides>
  <Notes>7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Calibri</vt:lpstr>
      <vt:lpstr>Montserrat</vt:lpstr>
      <vt:lpstr>Montserrat Medium</vt:lpstr>
      <vt:lpstr>Montserrat Regular</vt:lpstr>
      <vt:lpstr>Montserrat SemiBold</vt:lpstr>
      <vt:lpstr>Office</vt:lpstr>
      <vt:lpstr>Was ist eine Depression überhaupt?</vt:lpstr>
      <vt:lpstr>Was ist eine Depression überhaupt? </vt:lpstr>
      <vt:lpstr>Was ist eine Depression überhaupt?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Vorbesprechung:   Was ist eine Depression überhaupt?</dc:title>
  <cp:lastModifiedBy>Alexandra Becker - Deutsche DepressionsLiga e.V.</cp:lastModifiedBy>
  <cp:revision>9</cp:revision>
  <dcterms:modified xsi:type="dcterms:W3CDTF">2024-03-07T10:26:54Z</dcterms:modified>
  <cp:contentStatus>Endgültig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