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3CBD5"/>
          </a:solidFill>
        </a:fill>
      </a:tcStyle>
    </a:wholeTbl>
    <a:band2H>
      <a:tcTxStyle/>
      <a:tcStyle>
        <a:tcBdr/>
        <a:fill>
          <a:solidFill>
            <a:srgbClr val="F2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EECF"/>
          </a:solidFill>
        </a:fill>
      </a:tcStyle>
    </a:wholeTbl>
    <a:band2H>
      <a:tcTxStyle/>
      <a:tcStyle>
        <a:tcBdr/>
        <a:fill>
          <a:solidFill>
            <a:srgbClr val="EEF6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/>
    <p:restoredTop sz="87211"/>
  </p:normalViewPr>
  <p:slideViewPr>
    <p:cSldViewPr snapToGrid="0">
      <p:cViewPr varScale="1">
        <p:scale>
          <a:sx n="72" d="100"/>
          <a:sy n="72" d="100"/>
        </p:scale>
        <p:origin x="1085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 err="1"/>
              <a:t>Hilfsangebote</a:t>
            </a:r>
            <a:r>
              <a:rPr lang="en-GB" dirty="0"/>
              <a:t> für </a:t>
            </a:r>
            <a:r>
              <a:rPr lang="en-GB" dirty="0" err="1"/>
              <a:t>eventuell</a:t>
            </a:r>
            <a:r>
              <a:rPr lang="en-GB" dirty="0"/>
              <a:t> </a:t>
            </a:r>
            <a:r>
              <a:rPr lang="en-GB" dirty="0" err="1"/>
              <a:t>betroffene</a:t>
            </a:r>
            <a:r>
              <a:rPr lang="en-GB" dirty="0"/>
              <a:t> </a:t>
            </a:r>
            <a:r>
              <a:rPr lang="en-GB" dirty="0" err="1"/>
              <a:t>Jugendliche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Publikumsgespräch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8 &amp; 23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Auswertung</a:t>
            </a:r>
            <a:r>
              <a:rPr lang="en-GB" dirty="0"/>
              <a:t> der </a:t>
            </a:r>
            <a:r>
              <a:rPr lang="en-GB" dirty="0" err="1"/>
              <a:t>gelenkten</a:t>
            </a:r>
            <a:r>
              <a:rPr lang="en-GB" dirty="0"/>
              <a:t> </a:t>
            </a:r>
            <a:r>
              <a:rPr lang="en-GB" dirty="0" err="1"/>
              <a:t>Filmvorführung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12</a:t>
            </a:r>
            <a:br>
              <a:rPr lang="en-GB" dirty="0"/>
            </a:br>
            <a:r>
              <a:rPr lang="en-GB" dirty="0"/>
              <a:t>”Was </a:t>
            </a:r>
            <a:r>
              <a:rPr lang="en-GB" dirty="0" err="1"/>
              <a:t>lernen</a:t>
            </a:r>
            <a:r>
              <a:rPr lang="en-GB" dirty="0"/>
              <a:t> 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daraus</a:t>
            </a:r>
            <a:r>
              <a:rPr lang="en-GB" dirty="0"/>
              <a:t>?”, </a:t>
            </a:r>
            <a:r>
              <a:rPr lang="en-GB" dirty="0" err="1"/>
              <a:t>Unterrichtsmaterialien</a:t>
            </a:r>
            <a:r>
              <a:rPr lang="en-GB" dirty="0"/>
              <a:t>: S. 13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Filmrezension</a:t>
            </a:r>
            <a:r>
              <a:rPr lang="en-GB" dirty="0"/>
              <a:t>, </a:t>
            </a:r>
            <a:r>
              <a:rPr lang="en-GB" dirty="0" err="1"/>
              <a:t>Unterrichtsmaterialien</a:t>
            </a:r>
            <a:r>
              <a:rPr lang="en-GB" dirty="0"/>
              <a:t>: S. 14</a:t>
            </a:r>
            <a:br>
              <a:rPr lang="en-GB" dirty="0"/>
            </a:br>
            <a:r>
              <a:rPr lang="en-GB" dirty="0"/>
              <a:t>Interview </a:t>
            </a:r>
            <a:r>
              <a:rPr lang="en-GB" dirty="0" err="1"/>
              <a:t>mit</a:t>
            </a:r>
            <a:r>
              <a:rPr lang="en-GB" dirty="0"/>
              <a:t> den </a:t>
            </a:r>
            <a:r>
              <a:rPr lang="en-GB" dirty="0" err="1"/>
              <a:t>Regisseur:innen</a:t>
            </a:r>
            <a:r>
              <a:rPr lang="en-GB" dirty="0"/>
              <a:t>: S. 25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82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70132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Tipp: </a:t>
            </a:r>
            <a:r>
              <a:rPr lang="en-GB" dirty="0"/>
              <a:t>Quiz, </a:t>
            </a:r>
            <a:r>
              <a:rPr lang="en-GB" dirty="0" err="1"/>
              <a:t>Unterrichtsmaterialien</a:t>
            </a:r>
            <a:r>
              <a:rPr lang="en-GB" dirty="0"/>
              <a:t>: S. 14 &amp; 19</a:t>
            </a:r>
          </a:p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b="1" dirty="0"/>
              <a:t>Tipp: </a:t>
            </a:r>
            <a:r>
              <a:rPr dirty="0"/>
              <a:t>Quiz</a:t>
            </a:r>
            <a:r>
              <a:rPr lang="de-DE" dirty="0"/>
              <a:t>, Unterrichtsmaterialien:</a:t>
            </a:r>
            <a:r>
              <a:rPr dirty="0"/>
              <a:t> S.</a:t>
            </a:r>
            <a:r>
              <a:rPr lang="de-DE" dirty="0"/>
              <a:t> 14 &amp; 19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epressionsliga.de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20" y="56701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8515895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Rechteck 1"/>
          <p:cNvSpPr/>
          <p:nvPr/>
        </p:nvSpPr>
        <p:spPr>
          <a:xfrm>
            <a:off x="-1" y="1095375"/>
            <a:ext cx="12192001" cy="104775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20" y="57590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85740" y="2790332"/>
            <a:ext cx="9282260" cy="2467468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0" indent="0" algn="ctr">
              <a:buClrTx/>
              <a:buSzTx/>
              <a:buFontTx/>
              <a:buNone/>
              <a:defRPr sz="28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Rechteck 1"/>
          <p:cNvSpPr/>
          <p:nvPr/>
        </p:nvSpPr>
        <p:spPr>
          <a:xfrm>
            <a:off x="-12703" y="2429"/>
            <a:ext cx="632304" cy="574721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599" y="6356350"/>
            <a:ext cx="260043" cy="2819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Text-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20" y="57463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4604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43481" y="1711325"/>
            <a:ext cx="5616019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xfrm>
            <a:off x="556180" y="365125"/>
            <a:ext cx="8993176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-Fußzeile-Seite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fik 7" descr="Grafik 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0" y="56447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527901" y="365125"/>
            <a:ext cx="897432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s://depressionsliga.de/" TargetMode="Externa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7" descr="Grafik 7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420" y="5708267"/>
            <a:ext cx="2091048" cy="119189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556178" y="365125"/>
            <a:ext cx="8936616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556178" y="1825625"/>
            <a:ext cx="10797624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14580" y="6356350"/>
            <a:ext cx="260042" cy="2819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1200">
                <a:solidFill>
                  <a:srgbClr val="8888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accent5"/>
          </a:solidFill>
          <a:uFillTx/>
          <a:latin typeface="Montserrat Medium"/>
          <a:ea typeface="Montserrat Medium"/>
          <a:cs typeface="Montserrat Medium"/>
          <a:sym typeface="Montserrat Medium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685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11887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1645920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2103120" marR="0" indent="-27432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25908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30480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3505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39624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chemeClr val="accent5"/>
        </a:buClr>
        <a:buSzPct val="100000"/>
        <a:buFont typeface="Arial"/>
        <a:buChar char="•"/>
        <a:tabLst/>
        <a:defRPr sz="2400" b="0" i="0" u="none" strike="noStrike" cap="none" spc="0" baseline="0">
          <a:solidFill>
            <a:srgbClr val="161433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Regular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manage/videos/820856295/a722f6e3d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vimeo.com/820856566/6126fc62e2?share=cop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820849595/b865196508?share=cop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vimeo.com/820856566/6126fc62e2?share=copy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116117-termine.de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820860023/393b80c194?share=cop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vimeo.com/820856566/6126fc62e2?share=cop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Was kann eine Depression auslösen?</a:t>
            </a:r>
          </a:p>
        </p:txBody>
      </p:sp>
      <p:sp>
        <p:nvSpPr>
          <p:cNvPr id="72" name="Untertitel 1"/>
          <p:cNvSpPr txBox="1"/>
          <p:nvPr/>
        </p:nvSpPr>
        <p:spPr>
          <a:xfrm>
            <a:off x="1833945" y="3618298"/>
            <a:ext cx="9829802" cy="391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599" indent="-228599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Depression in der Familie</a:t>
            </a:r>
          </a:p>
        </p:txBody>
      </p:sp>
      <p:sp>
        <p:nvSpPr>
          <p:cNvPr id="73" name="Untertitel 1"/>
          <p:cNvSpPr txBox="1"/>
          <p:nvPr/>
        </p:nvSpPr>
        <p:spPr>
          <a:xfrm>
            <a:off x="1077022" y="2083359"/>
            <a:ext cx="10037954" cy="839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defTabSz="649223">
              <a:lnSpc>
                <a:spcPct val="90000"/>
              </a:lnSpc>
              <a:spcBef>
                <a:spcPts val="7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Das </a:t>
            </a:r>
            <a:r>
              <a:rPr dirty="0" err="1"/>
              <a:t>Auftreten</a:t>
            </a:r>
            <a:r>
              <a:rPr dirty="0"/>
              <a:t> </a:t>
            </a:r>
            <a:r>
              <a:rPr dirty="0" err="1"/>
              <a:t>einer</a:t>
            </a:r>
            <a:r>
              <a:rPr dirty="0"/>
              <a:t> Depression </a:t>
            </a:r>
            <a:r>
              <a:rPr dirty="0" err="1"/>
              <a:t>hängt</a:t>
            </a:r>
            <a:r>
              <a:rPr dirty="0"/>
              <a:t> </a:t>
            </a:r>
            <a:r>
              <a:rPr dirty="0" err="1"/>
              <a:t>meist</a:t>
            </a:r>
            <a:r>
              <a:rPr dirty="0"/>
              <a:t> von </a:t>
            </a:r>
            <a:r>
              <a:rPr dirty="0" err="1"/>
              <a:t>verschiedenen</a:t>
            </a:r>
            <a:r>
              <a:rPr dirty="0"/>
              <a:t> </a:t>
            </a:r>
            <a:r>
              <a:rPr dirty="0" err="1"/>
              <a:t>Faktoren</a:t>
            </a:r>
            <a:r>
              <a:rPr dirty="0"/>
              <a:t> ab.</a:t>
            </a:r>
            <a:endParaRPr lang="de-DE" dirty="0"/>
          </a:p>
          <a:p>
            <a:pPr defTabSz="649223">
              <a:lnSpc>
                <a:spcPct val="90000"/>
              </a:lnSpc>
              <a:spcBef>
                <a:spcPts val="7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Man </a:t>
            </a:r>
            <a:r>
              <a:rPr dirty="0" err="1"/>
              <a:t>kann</a:t>
            </a:r>
            <a:r>
              <a:rPr dirty="0"/>
              <a:t> </a:t>
            </a:r>
            <a:r>
              <a:rPr dirty="0" err="1"/>
              <a:t>nicht</a:t>
            </a:r>
            <a:r>
              <a:rPr dirty="0"/>
              <a:t> </a:t>
            </a:r>
            <a:r>
              <a:rPr dirty="0" err="1"/>
              <a:t>eindeutig</a:t>
            </a:r>
            <a:r>
              <a:rPr dirty="0"/>
              <a:t> </a:t>
            </a:r>
            <a:r>
              <a:rPr dirty="0" err="1"/>
              <a:t>voraussagen</a:t>
            </a:r>
            <a:r>
              <a:rPr dirty="0"/>
              <a:t>, </a:t>
            </a:r>
            <a:r>
              <a:rPr dirty="0" err="1"/>
              <a:t>wer</a:t>
            </a:r>
            <a:r>
              <a:rPr dirty="0"/>
              <a:t> an </a:t>
            </a:r>
            <a:r>
              <a:rPr dirty="0" err="1"/>
              <a:t>einer</a:t>
            </a:r>
            <a:r>
              <a:rPr dirty="0"/>
              <a:t> Depression </a:t>
            </a:r>
            <a:r>
              <a:rPr dirty="0" err="1"/>
              <a:t>erkranken</a:t>
            </a:r>
            <a:r>
              <a:rPr dirty="0"/>
              <a:t> </a:t>
            </a:r>
            <a:r>
              <a:rPr dirty="0" err="1"/>
              <a:t>wird</a:t>
            </a:r>
            <a:r>
              <a:rPr dirty="0"/>
              <a:t>.</a:t>
            </a:r>
          </a:p>
        </p:txBody>
      </p:sp>
      <p:sp>
        <p:nvSpPr>
          <p:cNvPr id="74" name="Untertitel 1"/>
          <p:cNvSpPr txBox="1"/>
          <p:nvPr/>
        </p:nvSpPr>
        <p:spPr>
          <a:xfrm>
            <a:off x="576660" y="3076296"/>
            <a:ext cx="9829802" cy="552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2000">
                <a:solidFill>
                  <a:srgbClr val="FE7600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rPr dirty="0" err="1"/>
              <a:t>Faktoren</a:t>
            </a:r>
            <a:r>
              <a:rPr dirty="0"/>
              <a:t> </a:t>
            </a:r>
            <a:r>
              <a:rPr dirty="0" err="1"/>
              <a:t>sind</a:t>
            </a:r>
            <a:r>
              <a:rPr dirty="0"/>
              <a:t> </a:t>
            </a:r>
            <a:r>
              <a:rPr dirty="0" err="1"/>
              <a:t>zum</a:t>
            </a:r>
            <a:r>
              <a:rPr dirty="0"/>
              <a:t> </a:t>
            </a:r>
            <a:r>
              <a:rPr dirty="0" err="1"/>
              <a:t>Beispiel</a:t>
            </a:r>
            <a:r>
              <a:rPr dirty="0"/>
              <a:t>…</a:t>
            </a:r>
          </a:p>
        </p:txBody>
      </p:sp>
      <p:sp>
        <p:nvSpPr>
          <p:cNvPr id="75" name="Untertitel 1"/>
          <p:cNvSpPr txBox="1"/>
          <p:nvPr/>
        </p:nvSpPr>
        <p:spPr>
          <a:xfrm>
            <a:off x="1833945" y="4157758"/>
            <a:ext cx="9829802" cy="391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599" indent="-228599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schwierige biographische Erfahrungen, Traumata</a:t>
            </a:r>
          </a:p>
        </p:txBody>
      </p:sp>
      <p:sp>
        <p:nvSpPr>
          <p:cNvPr id="76" name="Untertitel 1"/>
          <p:cNvSpPr txBox="1"/>
          <p:nvPr/>
        </p:nvSpPr>
        <p:spPr>
          <a:xfrm>
            <a:off x="1833944" y="4652011"/>
            <a:ext cx="9829802" cy="391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00526" indent="-200526">
              <a:lnSpc>
                <a:spcPct val="90000"/>
              </a:lnSpc>
              <a:spcBef>
                <a:spcPts val="1000"/>
              </a:spcBef>
              <a:buClr>
                <a:schemeClr val="accent5"/>
              </a:buClr>
              <a:buSzPct val="100000"/>
              <a:buChar char="•"/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Verlust von wichtigen Bezugspersonen in der Biographie</a:t>
            </a:r>
          </a:p>
        </p:txBody>
      </p:sp>
      <p:sp>
        <p:nvSpPr>
          <p:cNvPr id="77" name="Untertitel 1"/>
          <p:cNvSpPr txBox="1"/>
          <p:nvPr/>
        </p:nvSpPr>
        <p:spPr>
          <a:xfrm>
            <a:off x="1833944" y="5175616"/>
            <a:ext cx="9829802" cy="391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599" indent="-228599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gehäufte Misserfolgserfahrungen oder Mobbingerfahrungen in der Schule</a:t>
            </a:r>
          </a:p>
        </p:txBody>
      </p:sp>
      <p:sp>
        <p:nvSpPr>
          <p:cNvPr id="78" name="Untertitel 1"/>
          <p:cNvSpPr txBox="1"/>
          <p:nvPr/>
        </p:nvSpPr>
        <p:spPr>
          <a:xfrm>
            <a:off x="1833944" y="5685724"/>
            <a:ext cx="9829802" cy="391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599" indent="-228599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Ängste, fehlendes verständnisvolles soziales Umfeld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6D20C53-2B8C-DB83-95C7-4D7F290FE022}"/>
              </a:ext>
            </a:extLst>
          </p:cNvPr>
          <p:cNvGrpSpPr/>
          <p:nvPr/>
        </p:nvGrpSpPr>
        <p:grpSpPr>
          <a:xfrm>
            <a:off x="3872091" y="1341436"/>
            <a:ext cx="4447817" cy="533438"/>
            <a:chOff x="3852427" y="1328069"/>
            <a:chExt cx="4447817" cy="533438"/>
          </a:xfrm>
        </p:grpSpPr>
        <p:sp>
          <p:nvSpPr>
            <p:cNvPr id="79" name="Rounded Rectangle"/>
            <p:cNvSpPr/>
            <p:nvPr/>
          </p:nvSpPr>
          <p:spPr>
            <a:xfrm>
              <a:off x="4766180" y="1328069"/>
              <a:ext cx="2632935" cy="533438"/>
            </a:xfrm>
            <a:prstGeom prst="roundRect">
              <a:avLst>
                <a:gd name="adj" fmla="val 31936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80" name="Untertitel 1"/>
            <p:cNvSpPr txBox="1"/>
            <p:nvPr/>
          </p:nvSpPr>
          <p:spPr>
            <a:xfrm>
              <a:off x="3852427" y="1426389"/>
              <a:ext cx="4447817" cy="4050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20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rPr dirty="0"/>
                <a:t>Was </a:t>
              </a:r>
              <a:r>
                <a:rPr dirty="0" err="1"/>
                <a:t>denkt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?</a:t>
              </a:r>
            </a:p>
          </p:txBody>
        </p:sp>
      </p:grpSp>
      <p:sp>
        <p:nvSpPr>
          <p:cNvPr id="82" name="Clapperboard">
            <a:hlinkClick r:id="rId3"/>
          </p:cNvPr>
          <p:cNvSpPr/>
          <p:nvPr/>
        </p:nvSpPr>
        <p:spPr>
          <a:xfrm>
            <a:off x="10100368" y="5515155"/>
            <a:ext cx="894488" cy="933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0"/>
                </a:moveTo>
                <a:lnTo>
                  <a:pt x="0" y="5292"/>
                </a:lnTo>
                <a:lnTo>
                  <a:pt x="867" y="8314"/>
                </a:lnTo>
                <a:lnTo>
                  <a:pt x="867" y="10773"/>
                </a:lnTo>
                <a:lnTo>
                  <a:pt x="867" y="19877"/>
                </a:lnTo>
                <a:cubicBezTo>
                  <a:pt x="867" y="20829"/>
                  <a:pt x="1671" y="21600"/>
                  <a:pt x="2665" y="21600"/>
                </a:cubicBezTo>
                <a:lnTo>
                  <a:pt x="19693" y="21600"/>
                </a:lnTo>
                <a:cubicBezTo>
                  <a:pt x="20686" y="21600"/>
                  <a:pt x="21491" y="20829"/>
                  <a:pt x="21491" y="19877"/>
                </a:cubicBezTo>
                <a:lnTo>
                  <a:pt x="21491" y="7871"/>
                </a:lnTo>
                <a:lnTo>
                  <a:pt x="4430" y="7871"/>
                </a:lnTo>
                <a:lnTo>
                  <a:pt x="4280" y="7675"/>
                </a:lnTo>
                <a:lnTo>
                  <a:pt x="21600" y="3242"/>
                </a:lnTo>
                <a:lnTo>
                  <a:pt x="20670" y="0"/>
                </a:lnTo>
                <a:close/>
                <a:moveTo>
                  <a:pt x="18009" y="1164"/>
                </a:moveTo>
                <a:lnTo>
                  <a:pt x="20332" y="3009"/>
                </a:lnTo>
                <a:lnTo>
                  <a:pt x="18100" y="3581"/>
                </a:lnTo>
                <a:lnTo>
                  <a:pt x="15779" y="1736"/>
                </a:lnTo>
                <a:lnTo>
                  <a:pt x="18009" y="1164"/>
                </a:lnTo>
                <a:close/>
                <a:moveTo>
                  <a:pt x="13616" y="2290"/>
                </a:moveTo>
                <a:lnTo>
                  <a:pt x="15938" y="4134"/>
                </a:lnTo>
                <a:lnTo>
                  <a:pt x="13708" y="4706"/>
                </a:lnTo>
                <a:lnTo>
                  <a:pt x="11385" y="2862"/>
                </a:lnTo>
                <a:lnTo>
                  <a:pt x="13616" y="2290"/>
                </a:lnTo>
                <a:close/>
                <a:moveTo>
                  <a:pt x="9222" y="3417"/>
                </a:moveTo>
                <a:lnTo>
                  <a:pt x="11545" y="5262"/>
                </a:lnTo>
                <a:lnTo>
                  <a:pt x="9314" y="5834"/>
                </a:lnTo>
                <a:lnTo>
                  <a:pt x="6992" y="3989"/>
                </a:lnTo>
                <a:lnTo>
                  <a:pt x="9222" y="3417"/>
                </a:lnTo>
                <a:close/>
                <a:moveTo>
                  <a:pt x="4829" y="4543"/>
                </a:moveTo>
                <a:lnTo>
                  <a:pt x="7151" y="6387"/>
                </a:lnTo>
                <a:lnTo>
                  <a:pt x="4921" y="6959"/>
                </a:lnTo>
                <a:lnTo>
                  <a:pt x="2600" y="5115"/>
                </a:lnTo>
                <a:lnTo>
                  <a:pt x="4829" y="4543"/>
                </a:lnTo>
                <a:close/>
                <a:moveTo>
                  <a:pt x="1582" y="6411"/>
                </a:moveTo>
                <a:cubicBezTo>
                  <a:pt x="1803" y="6411"/>
                  <a:pt x="1981" y="6582"/>
                  <a:pt x="1981" y="6794"/>
                </a:cubicBezTo>
                <a:cubicBezTo>
                  <a:pt x="1981" y="7006"/>
                  <a:pt x="1803" y="7179"/>
                  <a:pt x="1582" y="7179"/>
                </a:cubicBezTo>
                <a:cubicBezTo>
                  <a:pt x="1360" y="7179"/>
                  <a:pt x="1180" y="7006"/>
                  <a:pt x="1180" y="6794"/>
                </a:cubicBezTo>
                <a:cubicBezTo>
                  <a:pt x="1180" y="6582"/>
                  <a:pt x="1360" y="6411"/>
                  <a:pt x="1582" y="6411"/>
                </a:cubicBezTo>
                <a:close/>
                <a:moveTo>
                  <a:pt x="4847" y="8417"/>
                </a:moveTo>
                <a:lnTo>
                  <a:pt x="6592" y="10773"/>
                </a:lnTo>
                <a:lnTo>
                  <a:pt x="4847" y="10773"/>
                </a:lnTo>
                <a:lnTo>
                  <a:pt x="4847" y="8417"/>
                </a:lnTo>
                <a:close/>
                <a:moveTo>
                  <a:pt x="7086" y="8417"/>
                </a:moveTo>
                <a:lnTo>
                  <a:pt x="9395" y="8417"/>
                </a:lnTo>
                <a:lnTo>
                  <a:pt x="11140" y="10773"/>
                </a:lnTo>
                <a:lnTo>
                  <a:pt x="8831" y="10773"/>
                </a:lnTo>
                <a:lnTo>
                  <a:pt x="7086" y="8417"/>
                </a:lnTo>
                <a:close/>
                <a:moveTo>
                  <a:pt x="11633" y="8417"/>
                </a:moveTo>
                <a:lnTo>
                  <a:pt x="13942" y="8417"/>
                </a:lnTo>
                <a:lnTo>
                  <a:pt x="15687" y="10773"/>
                </a:lnTo>
                <a:lnTo>
                  <a:pt x="13378" y="10773"/>
                </a:lnTo>
                <a:lnTo>
                  <a:pt x="11633" y="8417"/>
                </a:lnTo>
                <a:close/>
                <a:moveTo>
                  <a:pt x="16181" y="8417"/>
                </a:moveTo>
                <a:lnTo>
                  <a:pt x="18490" y="8417"/>
                </a:lnTo>
                <a:lnTo>
                  <a:pt x="20235" y="10773"/>
                </a:lnTo>
                <a:lnTo>
                  <a:pt x="17926" y="10773"/>
                </a:lnTo>
                <a:lnTo>
                  <a:pt x="16181" y="8417"/>
                </a:lnTo>
                <a:close/>
                <a:moveTo>
                  <a:pt x="1932" y="9052"/>
                </a:moveTo>
                <a:cubicBezTo>
                  <a:pt x="2203" y="9012"/>
                  <a:pt x="2433" y="9233"/>
                  <a:pt x="2392" y="9492"/>
                </a:cubicBezTo>
                <a:cubicBezTo>
                  <a:pt x="2366" y="9654"/>
                  <a:pt x="2228" y="9786"/>
                  <a:pt x="2059" y="9811"/>
                </a:cubicBezTo>
                <a:cubicBezTo>
                  <a:pt x="1788" y="9851"/>
                  <a:pt x="1558" y="9630"/>
                  <a:pt x="1599" y="9371"/>
                </a:cubicBezTo>
                <a:cubicBezTo>
                  <a:pt x="1625" y="9209"/>
                  <a:pt x="1763" y="9077"/>
                  <a:pt x="1932" y="9052"/>
                </a:cubicBezTo>
                <a:close/>
                <a:moveTo>
                  <a:pt x="3766" y="9052"/>
                </a:moveTo>
                <a:cubicBezTo>
                  <a:pt x="4036" y="9012"/>
                  <a:pt x="4267" y="9233"/>
                  <a:pt x="4225" y="9492"/>
                </a:cubicBezTo>
                <a:cubicBezTo>
                  <a:pt x="4199" y="9654"/>
                  <a:pt x="4061" y="9786"/>
                  <a:pt x="3892" y="9811"/>
                </a:cubicBezTo>
                <a:cubicBezTo>
                  <a:pt x="3622" y="9851"/>
                  <a:pt x="3391" y="9630"/>
                  <a:pt x="3433" y="9371"/>
                </a:cubicBezTo>
                <a:cubicBezTo>
                  <a:pt x="3458" y="9209"/>
                  <a:pt x="3597" y="9077"/>
                  <a:pt x="3766" y="9052"/>
                </a:cubicBezTo>
                <a:close/>
                <a:moveTo>
                  <a:pt x="2513" y="13900"/>
                </a:moveTo>
                <a:lnTo>
                  <a:pt x="19911" y="13900"/>
                </a:lnTo>
                <a:lnTo>
                  <a:pt x="19911" y="14399"/>
                </a:lnTo>
                <a:lnTo>
                  <a:pt x="2513" y="14399"/>
                </a:lnTo>
                <a:lnTo>
                  <a:pt x="2513" y="13900"/>
                </a:lnTo>
                <a:close/>
                <a:moveTo>
                  <a:pt x="2513" y="17423"/>
                </a:moveTo>
                <a:lnTo>
                  <a:pt x="19911" y="17423"/>
                </a:lnTo>
                <a:lnTo>
                  <a:pt x="19911" y="17923"/>
                </a:lnTo>
                <a:lnTo>
                  <a:pt x="2513" y="17923"/>
                </a:lnTo>
                <a:lnTo>
                  <a:pt x="2513" y="17423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83" name="Zum Video"/>
          <p:cNvSpPr txBox="1"/>
          <p:nvPr/>
        </p:nvSpPr>
        <p:spPr>
          <a:xfrm>
            <a:off x="9873066" y="6456681"/>
            <a:ext cx="134909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chemeClr val="accent1"/>
                </a:solidFill>
                <a:uFill>
                  <a:solidFill>
                    <a:srgbClr val="0000FF"/>
                  </a:solidFill>
                </a:uFill>
                <a:latin typeface="Montserrat Light"/>
                <a:ea typeface="Montserrat Light"/>
                <a:cs typeface="Montserrat Light"/>
                <a:sym typeface="Montserrat Light"/>
                <a:hlinkClick r:id="rId4"/>
              </a:defRPr>
            </a:lvl1pPr>
          </a:lstStyle>
          <a:p>
            <a:pPr>
              <a:defRPr>
                <a:uFillTx/>
              </a:defRPr>
            </a:pPr>
            <a:r>
              <a:rPr dirty="0" err="1">
                <a:uFill>
                  <a:solidFill>
                    <a:srgbClr val="0000FF"/>
                  </a:solidFill>
                </a:uFill>
                <a:hlinkClick r:id="rId4"/>
              </a:rPr>
              <a:t>Zum</a:t>
            </a:r>
            <a:r>
              <a:rPr dirty="0">
                <a:uFill>
                  <a:solidFill>
                    <a:srgbClr val="0000FF"/>
                  </a:solidFill>
                </a:uFill>
                <a:hlinkClick r:id="rId4"/>
              </a:rPr>
              <a:t> Video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785599" y="6356350"/>
            <a:ext cx="159154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 advAuto="0"/>
      <p:bldP spid="73" grpId="0" animBg="1" advAuto="0"/>
      <p:bldP spid="74" grpId="0" animBg="1" advAuto="0"/>
      <p:bldP spid="75" grpId="0" animBg="1" advAuto="0"/>
      <p:bldP spid="76" grpId="0" animBg="1" advAuto="0"/>
      <p:bldP spid="77" grpId="0" animBg="1" advAuto="0"/>
      <p:bldP spid="78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Untertitel 1"/>
          <p:cNvSpPr txBox="1"/>
          <p:nvPr/>
        </p:nvSpPr>
        <p:spPr>
          <a:xfrm>
            <a:off x="1015545" y="1359769"/>
            <a:ext cx="10160910" cy="1033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Eine Depression kann man behandeln. Es ist sogar wichtig, sie zu behandeln.</a:t>
            </a:r>
          </a:p>
        </p:txBody>
      </p:sp>
      <p:grpSp>
        <p:nvGrpSpPr>
          <p:cNvPr id="89" name="Group"/>
          <p:cNvGrpSpPr/>
          <p:nvPr/>
        </p:nvGrpSpPr>
        <p:grpSpPr>
          <a:xfrm>
            <a:off x="1986577" y="2025861"/>
            <a:ext cx="7799709" cy="544648"/>
            <a:chOff x="0" y="0"/>
            <a:chExt cx="7799707" cy="544647"/>
          </a:xfrm>
        </p:grpSpPr>
        <p:sp>
          <p:nvSpPr>
            <p:cNvPr id="87" name="Rounded Rectangle"/>
            <p:cNvSpPr/>
            <p:nvPr/>
          </p:nvSpPr>
          <p:spPr>
            <a:xfrm>
              <a:off x="0" y="0"/>
              <a:ext cx="7799707" cy="544647"/>
            </a:xfrm>
            <a:prstGeom prst="roundRect">
              <a:avLst>
                <a:gd name="adj" fmla="val 31936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88" name="Untertitel 1"/>
            <p:cNvSpPr txBox="1"/>
            <p:nvPr/>
          </p:nvSpPr>
          <p:spPr>
            <a:xfrm>
              <a:off x="36951" y="126507"/>
              <a:ext cx="7725805" cy="4135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norm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defRPr sz="1900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pPr>
              <a:r>
                <a:rPr dirty="0"/>
                <a:t>Was </a:t>
              </a:r>
              <a:r>
                <a:rPr dirty="0" err="1"/>
                <a:t>vermutet</a:t>
              </a:r>
              <a:r>
                <a:rPr dirty="0"/>
                <a:t> </a:t>
              </a:r>
              <a:r>
                <a:rPr dirty="0" err="1"/>
                <a:t>ihr</a:t>
              </a:r>
              <a:r>
                <a:rPr dirty="0"/>
                <a:t>, </a:t>
              </a:r>
              <a:r>
                <a:rPr dirty="0" err="1"/>
                <a:t>wie</a:t>
              </a:r>
              <a:r>
                <a:rPr dirty="0"/>
                <a:t> man das </a:t>
              </a:r>
              <a:r>
                <a:rPr dirty="0" err="1"/>
                <a:t>angehen</a:t>
              </a:r>
              <a:r>
                <a:rPr dirty="0"/>
                <a:t> </a:t>
              </a:r>
              <a:r>
                <a:rPr dirty="0" err="1"/>
                <a:t>könnte</a:t>
              </a:r>
              <a:r>
                <a:rPr dirty="0"/>
                <a:t>? Was </a:t>
              </a:r>
              <a:r>
                <a:rPr dirty="0" err="1"/>
                <a:t>hilft</a:t>
              </a:r>
              <a:r>
                <a:rPr dirty="0"/>
                <a:t>?</a:t>
              </a:r>
            </a:p>
          </p:txBody>
        </p:sp>
      </p:grpSp>
      <p:sp>
        <p:nvSpPr>
          <p:cNvPr id="90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/>
            </a:lvl1pPr>
          </a:lstStyle>
          <a:p>
            <a:r>
              <a:t>Behandlung einer Depression</a:t>
            </a:r>
          </a:p>
        </p:txBody>
      </p:sp>
      <p:sp>
        <p:nvSpPr>
          <p:cNvPr id="91" name="Untertitel 1"/>
          <p:cNvSpPr txBox="1"/>
          <p:nvPr/>
        </p:nvSpPr>
        <p:spPr>
          <a:xfrm>
            <a:off x="1986577" y="4186579"/>
            <a:ext cx="10160910" cy="716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Psychotherapie</a:t>
            </a:r>
            <a:r>
              <a:rPr dirty="0"/>
              <a:t> (</a:t>
            </a:r>
            <a:r>
              <a:rPr dirty="0" err="1"/>
              <a:t>therapeutische</a:t>
            </a:r>
            <a:r>
              <a:rPr dirty="0"/>
              <a:t> </a:t>
            </a:r>
            <a:r>
              <a:rPr dirty="0" err="1"/>
              <a:t>Gespräche</a:t>
            </a:r>
            <a:r>
              <a:rPr dirty="0"/>
              <a:t>, </a:t>
            </a:r>
            <a:r>
              <a:rPr dirty="0" err="1"/>
              <a:t>z.B.</a:t>
            </a:r>
            <a:r>
              <a:rPr dirty="0"/>
              <a:t> </a:t>
            </a:r>
            <a:r>
              <a:rPr dirty="0" err="1"/>
              <a:t>Verhaltens</a:t>
            </a:r>
            <a:r>
              <a:rPr dirty="0"/>
              <a:t>-, </a:t>
            </a:r>
            <a:r>
              <a:rPr dirty="0" err="1"/>
              <a:t>systemische</a:t>
            </a:r>
            <a:r>
              <a:rPr dirty="0"/>
              <a:t> </a:t>
            </a:r>
            <a:r>
              <a:rPr dirty="0" err="1"/>
              <a:t>oder</a:t>
            </a:r>
            <a:r>
              <a:rPr dirty="0"/>
              <a:t> </a:t>
            </a:r>
            <a:r>
              <a:rPr dirty="0" err="1"/>
              <a:t>tiefenpsychologische</a:t>
            </a:r>
            <a:r>
              <a:rPr dirty="0"/>
              <a:t> </a:t>
            </a:r>
            <a:r>
              <a:rPr dirty="0" err="1"/>
              <a:t>fundierte</a:t>
            </a:r>
            <a:r>
              <a:rPr dirty="0"/>
              <a:t> </a:t>
            </a:r>
            <a:r>
              <a:rPr dirty="0" err="1"/>
              <a:t>Therapie</a:t>
            </a:r>
            <a:r>
              <a:rPr dirty="0"/>
              <a:t>)</a:t>
            </a:r>
          </a:p>
        </p:txBody>
      </p:sp>
      <p:sp>
        <p:nvSpPr>
          <p:cNvPr id="92" name="Untertitel 1"/>
          <p:cNvSpPr txBox="1"/>
          <p:nvPr/>
        </p:nvSpPr>
        <p:spPr>
          <a:xfrm>
            <a:off x="268446" y="2898130"/>
            <a:ext cx="11572505" cy="1061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algn="just" defTabSz="649223">
              <a:spcBef>
                <a:spcPts val="700"/>
              </a:spcBef>
              <a:defRPr sz="16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lang="en-GB" dirty="0"/>
              <a:t>Das </a:t>
            </a:r>
            <a:r>
              <a:rPr lang="en-GB" dirty="0" err="1"/>
              <a:t>Wichtigste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, </a:t>
            </a:r>
            <a:r>
              <a:rPr lang="en-GB" dirty="0" err="1"/>
              <a:t>dass</a:t>
            </a:r>
            <a:r>
              <a:rPr lang="en-GB" dirty="0"/>
              <a:t> </a:t>
            </a:r>
            <a:r>
              <a:rPr lang="en-GB" dirty="0" err="1"/>
              <a:t>eine</a:t>
            </a:r>
            <a:r>
              <a:rPr lang="en-GB" dirty="0"/>
              <a:t> Depression so </a:t>
            </a:r>
            <a:r>
              <a:rPr lang="en-GB" dirty="0" err="1"/>
              <a:t>früh</a:t>
            </a:r>
            <a:r>
              <a:rPr lang="en-GB" dirty="0"/>
              <a:t> </a:t>
            </a:r>
            <a:r>
              <a:rPr lang="en-GB" dirty="0" err="1"/>
              <a:t>wie</a:t>
            </a:r>
            <a:r>
              <a:rPr lang="en-GB" dirty="0"/>
              <a:t> </a:t>
            </a:r>
            <a:r>
              <a:rPr lang="en-GB" dirty="0" err="1"/>
              <a:t>möglich</a:t>
            </a:r>
            <a:r>
              <a:rPr lang="en-GB" dirty="0"/>
              <a:t> </a:t>
            </a:r>
            <a:r>
              <a:rPr lang="en-GB" dirty="0" err="1"/>
              <a:t>vom</a:t>
            </a:r>
            <a:r>
              <a:rPr lang="en-GB" dirty="0"/>
              <a:t> </a:t>
            </a:r>
            <a:r>
              <a:rPr lang="en-GB" dirty="0" err="1"/>
              <a:t>Umfeld</a:t>
            </a:r>
            <a:r>
              <a:rPr lang="en-GB" dirty="0"/>
              <a:t> </a:t>
            </a:r>
            <a:r>
              <a:rPr lang="en-GB" dirty="0" err="1"/>
              <a:t>erkannt</a:t>
            </a:r>
            <a:r>
              <a:rPr lang="en-GB" dirty="0"/>
              <a:t> </a:t>
            </a:r>
            <a:r>
              <a:rPr lang="en-GB" dirty="0" err="1"/>
              <a:t>wird</a:t>
            </a:r>
            <a:r>
              <a:rPr lang="en-GB" dirty="0"/>
              <a:t>. </a:t>
            </a:r>
            <a:r>
              <a:rPr lang="de-DE" dirty="0"/>
              <a:t>Erste Anlaufstelle ist der/die Haus- oder Kinderarzt/-ärztin.</a:t>
            </a:r>
            <a:r>
              <a:rPr dirty="0"/>
              <a:t> </a:t>
            </a:r>
            <a:r>
              <a:rPr lang="de-DE" dirty="0"/>
              <a:t>Gemeinsam mit dem/der Betroffenen wird dann über die weitere Behandlung entschieden.</a:t>
            </a:r>
          </a:p>
        </p:txBody>
      </p:sp>
      <p:sp>
        <p:nvSpPr>
          <p:cNvPr id="93" name="Untertitel 1"/>
          <p:cNvSpPr txBox="1"/>
          <p:nvPr/>
        </p:nvSpPr>
        <p:spPr>
          <a:xfrm>
            <a:off x="268446" y="3679354"/>
            <a:ext cx="11644306" cy="544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algn="just" defTabSz="842345">
              <a:spcBef>
                <a:spcPts val="800"/>
              </a:spcBef>
              <a:defRPr sz="1568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 err="1"/>
              <a:t>Entweder</a:t>
            </a:r>
            <a:r>
              <a:rPr dirty="0"/>
              <a:t> es </a:t>
            </a:r>
            <a:r>
              <a:rPr dirty="0" err="1"/>
              <a:t>helfen</a:t>
            </a:r>
            <a:r>
              <a:rPr dirty="0"/>
              <a:t> </a:t>
            </a:r>
            <a:r>
              <a:rPr dirty="0" err="1"/>
              <a:t>einzelne</a:t>
            </a:r>
            <a:r>
              <a:rPr dirty="0"/>
              <a:t> </a:t>
            </a:r>
            <a:r>
              <a:rPr dirty="0" err="1"/>
              <a:t>Maßnahmen</a:t>
            </a:r>
            <a:r>
              <a:rPr dirty="0"/>
              <a:t>, </a:t>
            </a:r>
            <a:r>
              <a:rPr dirty="0" err="1"/>
              <a:t>meist</a:t>
            </a:r>
            <a:r>
              <a:rPr dirty="0"/>
              <a:t> </a:t>
            </a:r>
            <a:r>
              <a:rPr dirty="0" err="1"/>
              <a:t>aber</a:t>
            </a:r>
            <a:r>
              <a:rPr dirty="0"/>
              <a:t> </a:t>
            </a:r>
            <a:r>
              <a:rPr dirty="0" err="1"/>
              <a:t>ein</a:t>
            </a:r>
            <a:r>
              <a:rPr dirty="0"/>
              <a:t> </a:t>
            </a:r>
            <a:r>
              <a:rPr dirty="0" err="1"/>
              <a:t>Zusammenspiel</a:t>
            </a:r>
            <a:r>
              <a:rPr dirty="0"/>
              <a:t> </a:t>
            </a:r>
            <a:r>
              <a:rPr dirty="0" err="1"/>
              <a:t>verschiedener</a:t>
            </a:r>
            <a:r>
              <a:rPr dirty="0"/>
              <a:t> </a:t>
            </a:r>
            <a:r>
              <a:rPr dirty="0" err="1"/>
              <a:t>Therapiebausteine</a:t>
            </a:r>
            <a:r>
              <a:rPr dirty="0"/>
              <a:t>, z.</a:t>
            </a:r>
            <a:r>
              <a:rPr lang="de-DE" dirty="0"/>
              <a:t> </a:t>
            </a:r>
            <a:r>
              <a:rPr dirty="0"/>
              <a:t>B. :</a:t>
            </a:r>
          </a:p>
        </p:txBody>
      </p:sp>
      <p:sp>
        <p:nvSpPr>
          <p:cNvPr id="94" name="Untertitel 1"/>
          <p:cNvSpPr txBox="1"/>
          <p:nvPr/>
        </p:nvSpPr>
        <p:spPr>
          <a:xfrm>
            <a:off x="1986577" y="4840865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Pharmakotherapie</a:t>
            </a:r>
            <a:r>
              <a:rPr dirty="0"/>
              <a:t> (</a:t>
            </a:r>
            <a:r>
              <a:rPr dirty="0" err="1"/>
              <a:t>Therapie</a:t>
            </a:r>
            <a:r>
              <a:rPr dirty="0"/>
              <a:t> </a:t>
            </a:r>
            <a:r>
              <a:rPr dirty="0" err="1"/>
              <a:t>mit</a:t>
            </a:r>
            <a:r>
              <a:rPr dirty="0"/>
              <a:t> </a:t>
            </a:r>
            <a:r>
              <a:rPr dirty="0" err="1"/>
              <a:t>Medikamenten</a:t>
            </a:r>
            <a:r>
              <a:rPr dirty="0"/>
              <a:t>)</a:t>
            </a:r>
          </a:p>
        </p:txBody>
      </p:sp>
      <p:sp>
        <p:nvSpPr>
          <p:cNvPr id="95" name="Untertitel 1"/>
          <p:cNvSpPr txBox="1"/>
          <p:nvPr/>
        </p:nvSpPr>
        <p:spPr>
          <a:xfrm>
            <a:off x="1986577" y="5914313"/>
            <a:ext cx="982980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 defTabSz="868680">
              <a:spcBef>
                <a:spcPts val="9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Stationäre</a:t>
            </a:r>
            <a:r>
              <a:rPr dirty="0"/>
              <a:t> </a:t>
            </a:r>
            <a:r>
              <a:rPr dirty="0" err="1"/>
              <a:t>Behandlung</a:t>
            </a:r>
            <a:endParaRPr dirty="0"/>
          </a:p>
        </p:txBody>
      </p:sp>
      <p:sp>
        <p:nvSpPr>
          <p:cNvPr id="96" name="Clapperboard">
            <a:hlinkClick r:id="rId3"/>
          </p:cNvPr>
          <p:cNvSpPr/>
          <p:nvPr/>
        </p:nvSpPr>
        <p:spPr>
          <a:xfrm>
            <a:off x="9973368" y="5515155"/>
            <a:ext cx="894488" cy="933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0"/>
                </a:moveTo>
                <a:lnTo>
                  <a:pt x="0" y="5292"/>
                </a:lnTo>
                <a:lnTo>
                  <a:pt x="867" y="8314"/>
                </a:lnTo>
                <a:lnTo>
                  <a:pt x="867" y="10773"/>
                </a:lnTo>
                <a:lnTo>
                  <a:pt x="867" y="19877"/>
                </a:lnTo>
                <a:cubicBezTo>
                  <a:pt x="867" y="20829"/>
                  <a:pt x="1671" y="21600"/>
                  <a:pt x="2665" y="21600"/>
                </a:cubicBezTo>
                <a:lnTo>
                  <a:pt x="19693" y="21600"/>
                </a:lnTo>
                <a:cubicBezTo>
                  <a:pt x="20686" y="21600"/>
                  <a:pt x="21491" y="20829"/>
                  <a:pt x="21491" y="19877"/>
                </a:cubicBezTo>
                <a:lnTo>
                  <a:pt x="21491" y="7871"/>
                </a:lnTo>
                <a:lnTo>
                  <a:pt x="4430" y="7871"/>
                </a:lnTo>
                <a:lnTo>
                  <a:pt x="4280" y="7675"/>
                </a:lnTo>
                <a:lnTo>
                  <a:pt x="21600" y="3242"/>
                </a:lnTo>
                <a:lnTo>
                  <a:pt x="20670" y="0"/>
                </a:lnTo>
                <a:close/>
                <a:moveTo>
                  <a:pt x="18009" y="1164"/>
                </a:moveTo>
                <a:lnTo>
                  <a:pt x="20332" y="3009"/>
                </a:lnTo>
                <a:lnTo>
                  <a:pt x="18100" y="3581"/>
                </a:lnTo>
                <a:lnTo>
                  <a:pt x="15779" y="1736"/>
                </a:lnTo>
                <a:lnTo>
                  <a:pt x="18009" y="1164"/>
                </a:lnTo>
                <a:close/>
                <a:moveTo>
                  <a:pt x="13616" y="2290"/>
                </a:moveTo>
                <a:lnTo>
                  <a:pt x="15938" y="4134"/>
                </a:lnTo>
                <a:lnTo>
                  <a:pt x="13708" y="4706"/>
                </a:lnTo>
                <a:lnTo>
                  <a:pt x="11385" y="2862"/>
                </a:lnTo>
                <a:lnTo>
                  <a:pt x="13616" y="2290"/>
                </a:lnTo>
                <a:close/>
                <a:moveTo>
                  <a:pt x="9222" y="3417"/>
                </a:moveTo>
                <a:lnTo>
                  <a:pt x="11545" y="5262"/>
                </a:lnTo>
                <a:lnTo>
                  <a:pt x="9314" y="5834"/>
                </a:lnTo>
                <a:lnTo>
                  <a:pt x="6992" y="3989"/>
                </a:lnTo>
                <a:lnTo>
                  <a:pt x="9222" y="3417"/>
                </a:lnTo>
                <a:close/>
                <a:moveTo>
                  <a:pt x="4829" y="4543"/>
                </a:moveTo>
                <a:lnTo>
                  <a:pt x="7151" y="6387"/>
                </a:lnTo>
                <a:lnTo>
                  <a:pt x="4921" y="6959"/>
                </a:lnTo>
                <a:lnTo>
                  <a:pt x="2600" y="5115"/>
                </a:lnTo>
                <a:lnTo>
                  <a:pt x="4829" y="4543"/>
                </a:lnTo>
                <a:close/>
                <a:moveTo>
                  <a:pt x="1582" y="6411"/>
                </a:moveTo>
                <a:cubicBezTo>
                  <a:pt x="1803" y="6411"/>
                  <a:pt x="1981" y="6582"/>
                  <a:pt x="1981" y="6794"/>
                </a:cubicBezTo>
                <a:cubicBezTo>
                  <a:pt x="1981" y="7006"/>
                  <a:pt x="1803" y="7179"/>
                  <a:pt x="1582" y="7179"/>
                </a:cubicBezTo>
                <a:cubicBezTo>
                  <a:pt x="1360" y="7179"/>
                  <a:pt x="1180" y="7006"/>
                  <a:pt x="1180" y="6794"/>
                </a:cubicBezTo>
                <a:cubicBezTo>
                  <a:pt x="1180" y="6582"/>
                  <a:pt x="1360" y="6411"/>
                  <a:pt x="1582" y="6411"/>
                </a:cubicBezTo>
                <a:close/>
                <a:moveTo>
                  <a:pt x="4847" y="8417"/>
                </a:moveTo>
                <a:lnTo>
                  <a:pt x="6592" y="10773"/>
                </a:lnTo>
                <a:lnTo>
                  <a:pt x="4847" y="10773"/>
                </a:lnTo>
                <a:lnTo>
                  <a:pt x="4847" y="8417"/>
                </a:lnTo>
                <a:close/>
                <a:moveTo>
                  <a:pt x="7086" y="8417"/>
                </a:moveTo>
                <a:lnTo>
                  <a:pt x="9395" y="8417"/>
                </a:lnTo>
                <a:lnTo>
                  <a:pt x="11140" y="10773"/>
                </a:lnTo>
                <a:lnTo>
                  <a:pt x="8831" y="10773"/>
                </a:lnTo>
                <a:lnTo>
                  <a:pt x="7086" y="8417"/>
                </a:lnTo>
                <a:close/>
                <a:moveTo>
                  <a:pt x="11633" y="8417"/>
                </a:moveTo>
                <a:lnTo>
                  <a:pt x="13942" y="8417"/>
                </a:lnTo>
                <a:lnTo>
                  <a:pt x="15687" y="10773"/>
                </a:lnTo>
                <a:lnTo>
                  <a:pt x="13378" y="10773"/>
                </a:lnTo>
                <a:lnTo>
                  <a:pt x="11633" y="8417"/>
                </a:lnTo>
                <a:close/>
                <a:moveTo>
                  <a:pt x="16181" y="8417"/>
                </a:moveTo>
                <a:lnTo>
                  <a:pt x="18490" y="8417"/>
                </a:lnTo>
                <a:lnTo>
                  <a:pt x="20235" y="10773"/>
                </a:lnTo>
                <a:lnTo>
                  <a:pt x="17926" y="10773"/>
                </a:lnTo>
                <a:lnTo>
                  <a:pt x="16181" y="8417"/>
                </a:lnTo>
                <a:close/>
                <a:moveTo>
                  <a:pt x="1932" y="9052"/>
                </a:moveTo>
                <a:cubicBezTo>
                  <a:pt x="2203" y="9012"/>
                  <a:pt x="2433" y="9233"/>
                  <a:pt x="2392" y="9492"/>
                </a:cubicBezTo>
                <a:cubicBezTo>
                  <a:pt x="2366" y="9654"/>
                  <a:pt x="2228" y="9786"/>
                  <a:pt x="2059" y="9811"/>
                </a:cubicBezTo>
                <a:cubicBezTo>
                  <a:pt x="1788" y="9851"/>
                  <a:pt x="1558" y="9630"/>
                  <a:pt x="1599" y="9371"/>
                </a:cubicBezTo>
                <a:cubicBezTo>
                  <a:pt x="1625" y="9209"/>
                  <a:pt x="1763" y="9077"/>
                  <a:pt x="1932" y="9052"/>
                </a:cubicBezTo>
                <a:close/>
                <a:moveTo>
                  <a:pt x="3766" y="9052"/>
                </a:moveTo>
                <a:cubicBezTo>
                  <a:pt x="4036" y="9012"/>
                  <a:pt x="4267" y="9233"/>
                  <a:pt x="4225" y="9492"/>
                </a:cubicBezTo>
                <a:cubicBezTo>
                  <a:pt x="4199" y="9654"/>
                  <a:pt x="4061" y="9786"/>
                  <a:pt x="3892" y="9811"/>
                </a:cubicBezTo>
                <a:cubicBezTo>
                  <a:pt x="3622" y="9851"/>
                  <a:pt x="3391" y="9630"/>
                  <a:pt x="3433" y="9371"/>
                </a:cubicBezTo>
                <a:cubicBezTo>
                  <a:pt x="3458" y="9209"/>
                  <a:pt x="3597" y="9077"/>
                  <a:pt x="3766" y="9052"/>
                </a:cubicBezTo>
                <a:close/>
                <a:moveTo>
                  <a:pt x="2513" y="13900"/>
                </a:moveTo>
                <a:lnTo>
                  <a:pt x="19911" y="13900"/>
                </a:lnTo>
                <a:lnTo>
                  <a:pt x="19911" y="14399"/>
                </a:lnTo>
                <a:lnTo>
                  <a:pt x="2513" y="14399"/>
                </a:lnTo>
                <a:lnTo>
                  <a:pt x="2513" y="13900"/>
                </a:lnTo>
                <a:close/>
                <a:moveTo>
                  <a:pt x="2513" y="17423"/>
                </a:moveTo>
                <a:lnTo>
                  <a:pt x="19911" y="17423"/>
                </a:lnTo>
                <a:lnTo>
                  <a:pt x="19911" y="17923"/>
                </a:lnTo>
                <a:lnTo>
                  <a:pt x="2513" y="17923"/>
                </a:lnTo>
                <a:lnTo>
                  <a:pt x="2513" y="17423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97" name="Zum Video"/>
          <p:cNvSpPr txBox="1"/>
          <p:nvPr/>
        </p:nvSpPr>
        <p:spPr>
          <a:xfrm>
            <a:off x="9746066" y="6456681"/>
            <a:ext cx="134909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chemeClr val="accent1"/>
                </a:solidFill>
                <a:uFill>
                  <a:solidFill>
                    <a:srgbClr val="0000FF"/>
                  </a:solidFill>
                </a:uFill>
                <a:latin typeface="Montserrat Light"/>
                <a:ea typeface="Montserrat Light"/>
                <a:cs typeface="Montserrat Light"/>
                <a:sym typeface="Montserrat Light"/>
                <a:hlinkClick r:id="rId4"/>
              </a:defRPr>
            </a:lvl1pPr>
          </a:lstStyle>
          <a:p>
            <a:pPr>
              <a:defRPr>
                <a:uFillTx/>
              </a:defRPr>
            </a:pPr>
            <a:r>
              <a:rPr dirty="0" err="1">
                <a:uFill>
                  <a:solidFill>
                    <a:srgbClr val="0000FF"/>
                  </a:solidFill>
                </a:uFill>
                <a:hlinkClick r:id="rId3"/>
              </a:rPr>
              <a:t>Zum</a:t>
            </a:r>
            <a:r>
              <a:rPr dirty="0">
                <a:uFill>
                  <a:solidFill>
                    <a:srgbClr val="0000FF"/>
                  </a:solidFill>
                </a:uFill>
                <a:hlinkClick r:id="rId3"/>
              </a:rPr>
              <a:t> Video</a:t>
            </a:r>
            <a:endParaRPr dirty="0">
              <a:uFill>
                <a:solidFill>
                  <a:srgbClr val="0000FF"/>
                </a:solidFill>
              </a:uFill>
              <a:hlinkClick r:id="rId4"/>
            </a:endParaRPr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531600" y="6356350"/>
            <a:ext cx="190700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5" name="Untertitel 1">
            <a:extLst>
              <a:ext uri="{FF2B5EF4-FFF2-40B4-BE49-F238E27FC236}">
                <a16:creationId xmlns:a16="http://schemas.microsoft.com/office/drawing/2014/main" id="{C85B6EF9-05C7-C6CD-B8F8-E474ECD17E27}"/>
              </a:ext>
            </a:extLst>
          </p:cNvPr>
          <p:cNvSpPr txBox="1"/>
          <p:nvPr/>
        </p:nvSpPr>
        <p:spPr>
          <a:xfrm>
            <a:off x="1986577" y="5312238"/>
            <a:ext cx="10160910" cy="716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lang="de-DE" dirty="0"/>
              <a:t>Ergänzende Therapieangebote, z.B.: Digitale Gesundheitsanwendungen, </a:t>
            </a:r>
            <a:br>
              <a:rPr lang="de-DE" dirty="0"/>
            </a:br>
            <a:r>
              <a:rPr lang="de-DE" dirty="0"/>
              <a:t>Psychoedukation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 advAuto="0"/>
      <p:bldP spid="92" grpId="0" animBg="1" advAuto="0"/>
      <p:bldP spid="93" grpId="0" animBg="1" advAuto="0"/>
      <p:bldP spid="94" grpId="0" animBg="1" advAuto="0"/>
      <p:bldP spid="95" grpId="0" animBg="1" advAuto="0"/>
      <p:bldP spid="5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Untertitel 1"/>
          <p:cNvSpPr txBox="1"/>
          <p:nvPr/>
        </p:nvSpPr>
        <p:spPr>
          <a:xfrm>
            <a:off x="1015546" y="1402179"/>
            <a:ext cx="10327644" cy="1439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 fontScale="92500" lnSpcReduction="10000"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lang="de-DE" dirty="0"/>
              <a:t>Die Wartezeit für einen Therapieplatz in Deutschlang kann sehr lange dauern</a:t>
            </a:r>
            <a:r>
              <a:rPr dirty="0"/>
              <a:t>.</a:t>
            </a:r>
            <a:r>
              <a:rPr lang="de-DE" dirty="0"/>
              <a:t> Bei akutem psychotherapeutischem Behandlungsbedarf können gesetzlich Versicherte aber kurzfristig und ohne Überweisung über die Terminservicestellen (</a:t>
            </a:r>
            <a:r>
              <a:rPr lang="de-DE" dirty="0">
                <a:hlinkClick r:id="rId2"/>
              </a:rPr>
              <a:t>https://www.116117-termine.de/</a:t>
            </a:r>
            <a:r>
              <a:rPr lang="de-DE" dirty="0"/>
              <a:t>) einen Termin für eine psychotherapeutische Sprechstunde vermittelt bekommen, in der geprüft wird, ob eine psychotherapeutische Akutbehandlung eingeleitet werden muss.</a:t>
            </a:r>
            <a:endParaRPr dirty="0"/>
          </a:p>
        </p:txBody>
      </p:sp>
      <p:sp>
        <p:nvSpPr>
          <p:cNvPr id="101" name="Rounded Rectangle"/>
          <p:cNvSpPr/>
          <p:nvPr/>
        </p:nvSpPr>
        <p:spPr>
          <a:xfrm>
            <a:off x="1986577" y="3031945"/>
            <a:ext cx="7799709" cy="544648"/>
          </a:xfrm>
          <a:prstGeom prst="roundRect">
            <a:avLst>
              <a:gd name="adj" fmla="val 31936"/>
            </a:avLst>
          </a:prstGeom>
          <a:solidFill>
            <a:srgbClr val="FE76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endParaRPr/>
          </a:p>
        </p:txBody>
      </p:sp>
      <p:sp>
        <p:nvSpPr>
          <p:cNvPr id="102" name="Untertitel 1"/>
          <p:cNvSpPr txBox="1"/>
          <p:nvPr/>
        </p:nvSpPr>
        <p:spPr>
          <a:xfrm>
            <a:off x="2023528" y="3136820"/>
            <a:ext cx="7725807" cy="4135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numCol="1" anchor="t">
            <a:norm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19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rPr dirty="0"/>
              <a:t>Was </a:t>
            </a:r>
            <a:r>
              <a:rPr dirty="0" err="1"/>
              <a:t>kann</a:t>
            </a:r>
            <a:r>
              <a:rPr dirty="0"/>
              <a:t> man tun, </a:t>
            </a:r>
            <a:r>
              <a:rPr lang="de-DE" dirty="0"/>
              <a:t>falls </a:t>
            </a:r>
            <a:r>
              <a:rPr dirty="0" err="1"/>
              <a:t>Wartezeit</a:t>
            </a:r>
            <a:r>
              <a:rPr dirty="0"/>
              <a:t> </a:t>
            </a:r>
            <a:r>
              <a:rPr dirty="0" err="1"/>
              <a:t>überbrückt</a:t>
            </a:r>
            <a:r>
              <a:rPr lang="de-DE" dirty="0"/>
              <a:t> werden muss</a:t>
            </a:r>
            <a:r>
              <a:rPr dirty="0"/>
              <a:t>?</a:t>
            </a:r>
          </a:p>
        </p:txBody>
      </p:sp>
      <p:sp>
        <p:nvSpPr>
          <p:cNvPr id="104" name="Titel 2"/>
          <p:cNvSpPr txBox="1">
            <a:spLocks noGrp="1"/>
          </p:cNvSpPr>
          <p:nvPr>
            <p:ph type="ctrTitle"/>
          </p:nvPr>
        </p:nvSpPr>
        <p:spPr>
          <a:xfrm>
            <a:off x="1303194" y="99527"/>
            <a:ext cx="9585612" cy="1033424"/>
          </a:xfrm>
          <a:prstGeom prst="rect">
            <a:avLst/>
          </a:prstGeom>
        </p:spPr>
        <p:txBody>
          <a:bodyPr/>
          <a:lstStyle>
            <a:lvl1pPr algn="ctr">
              <a:defRPr sz="3000"/>
            </a:lvl1pPr>
          </a:lstStyle>
          <a:p>
            <a:r>
              <a:rPr lang="de-DE" dirty="0"/>
              <a:t>Einen </a:t>
            </a:r>
            <a:r>
              <a:rPr dirty="0" err="1"/>
              <a:t>Therapieplatz</a:t>
            </a:r>
            <a:r>
              <a:rPr dirty="0"/>
              <a:t> </a:t>
            </a:r>
            <a:r>
              <a:rPr lang="de-DE" dirty="0"/>
              <a:t>finden</a:t>
            </a:r>
            <a:endParaRPr dirty="0"/>
          </a:p>
        </p:txBody>
      </p:sp>
      <p:sp>
        <p:nvSpPr>
          <p:cNvPr id="105" name="Untertitel 1"/>
          <p:cNvSpPr txBox="1"/>
          <p:nvPr/>
        </p:nvSpPr>
        <p:spPr>
          <a:xfrm>
            <a:off x="1366013" y="3701195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/>
              <a:t>Privat </a:t>
            </a:r>
            <a:r>
              <a:rPr dirty="0" err="1"/>
              <a:t>bezahlte</a:t>
            </a:r>
            <a:r>
              <a:rPr dirty="0"/>
              <a:t> </a:t>
            </a:r>
            <a:r>
              <a:rPr dirty="0" err="1"/>
              <a:t>Therapie</a:t>
            </a:r>
            <a:r>
              <a:rPr dirty="0"/>
              <a:t> </a:t>
            </a:r>
            <a:r>
              <a:rPr dirty="0" err="1"/>
              <a:t>bei</a:t>
            </a:r>
            <a:r>
              <a:rPr dirty="0"/>
              <a:t> </a:t>
            </a:r>
            <a:r>
              <a:rPr dirty="0" err="1"/>
              <a:t>approbierten</a:t>
            </a:r>
            <a:r>
              <a:rPr dirty="0"/>
              <a:t> </a:t>
            </a:r>
            <a:r>
              <a:rPr dirty="0" err="1"/>
              <a:t>Psychotherapeuten</a:t>
            </a:r>
            <a:endParaRPr dirty="0"/>
          </a:p>
        </p:txBody>
      </p:sp>
      <p:sp>
        <p:nvSpPr>
          <p:cNvPr id="106" name="Untertitel 1"/>
          <p:cNvSpPr txBox="1"/>
          <p:nvPr/>
        </p:nvSpPr>
        <p:spPr>
          <a:xfrm>
            <a:off x="1366013" y="4063663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lang="en-GB" dirty="0" err="1"/>
              <a:t>Sich</a:t>
            </a:r>
            <a:r>
              <a:rPr lang="en-GB" dirty="0"/>
              <a:t> </a:t>
            </a:r>
            <a:r>
              <a:rPr lang="en-GB" dirty="0" err="1"/>
              <a:t>anderen</a:t>
            </a:r>
            <a:r>
              <a:rPr lang="en-GB" dirty="0"/>
              <a:t> </a:t>
            </a:r>
            <a:r>
              <a:rPr lang="en-GB" dirty="0" err="1"/>
              <a:t>anvertrauen</a:t>
            </a:r>
            <a:r>
              <a:rPr lang="en-GB" dirty="0"/>
              <a:t>, </a:t>
            </a:r>
            <a:r>
              <a:rPr lang="en-GB" dirty="0" err="1"/>
              <a:t>Hilfe</a:t>
            </a:r>
            <a:r>
              <a:rPr lang="en-GB" dirty="0"/>
              <a:t> </a:t>
            </a:r>
            <a:r>
              <a:rPr lang="en-GB" dirty="0" err="1"/>
              <a:t>zulassen</a:t>
            </a:r>
            <a:r>
              <a:rPr lang="en-GB" dirty="0"/>
              <a:t>, </a:t>
            </a:r>
            <a:r>
              <a:rPr lang="en-GB" dirty="0" err="1"/>
              <a:t>z.B</a:t>
            </a:r>
            <a:r>
              <a:rPr lang="en-GB" dirty="0"/>
              <a:t> </a:t>
            </a:r>
            <a:r>
              <a:rPr lang="en-GB" dirty="0" err="1"/>
              <a:t>lokale</a:t>
            </a:r>
            <a:r>
              <a:rPr lang="en-GB" dirty="0"/>
              <a:t> </a:t>
            </a:r>
            <a:r>
              <a:rPr dirty="0" err="1"/>
              <a:t>Selbsthilfegruppe</a:t>
            </a:r>
            <a:r>
              <a:rPr lang="de-DE" dirty="0" err="1"/>
              <a:t>n</a:t>
            </a:r>
            <a:r>
              <a:rPr lang="de-DE" dirty="0"/>
              <a:t> (</a:t>
            </a:r>
            <a:r>
              <a:rPr lang="de-DE" dirty="0" err="1"/>
              <a:t>z.B</a:t>
            </a:r>
            <a:r>
              <a:rPr lang="de-DE" dirty="0"/>
              <a:t> SEKIS) und Hilfsorganisationen</a:t>
            </a:r>
            <a:r>
              <a:rPr dirty="0"/>
              <a:t> </a:t>
            </a:r>
            <a:r>
              <a:rPr lang="de-DE" dirty="0"/>
              <a:t>(z.B. Deutsche </a:t>
            </a:r>
            <a:r>
              <a:rPr lang="de-DE" dirty="0" err="1"/>
              <a:t>DepressionsLiga</a:t>
            </a:r>
            <a:r>
              <a:rPr lang="de-DE" dirty="0"/>
              <a:t> e.V.) kontaktieren.</a:t>
            </a:r>
            <a:endParaRPr dirty="0"/>
          </a:p>
        </p:txBody>
      </p:sp>
      <p:sp>
        <p:nvSpPr>
          <p:cNvPr id="110" name="Untertitel 1"/>
          <p:cNvSpPr txBox="1"/>
          <p:nvPr/>
        </p:nvSpPr>
        <p:spPr>
          <a:xfrm>
            <a:off x="1366013" y="4603517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Sich</a:t>
            </a:r>
            <a:r>
              <a:rPr dirty="0"/>
              <a:t> </a:t>
            </a:r>
            <a:r>
              <a:rPr dirty="0" err="1"/>
              <a:t>über</a:t>
            </a:r>
            <a:r>
              <a:rPr dirty="0"/>
              <a:t> </a:t>
            </a:r>
            <a:r>
              <a:rPr dirty="0" err="1"/>
              <a:t>Erkrankung</a:t>
            </a:r>
            <a:r>
              <a:rPr dirty="0"/>
              <a:t> und </a:t>
            </a:r>
            <a:r>
              <a:rPr dirty="0" err="1"/>
              <a:t>Behandlungsmöglichkeiten</a:t>
            </a:r>
            <a:r>
              <a:rPr dirty="0"/>
              <a:t> </a:t>
            </a:r>
            <a:r>
              <a:rPr dirty="0" err="1"/>
              <a:t>informieren</a:t>
            </a:r>
            <a:endParaRPr dirty="0"/>
          </a:p>
        </p:txBody>
      </p:sp>
      <p:sp>
        <p:nvSpPr>
          <p:cNvPr id="111" name="Untertitel 1"/>
          <p:cNvSpPr txBox="1"/>
          <p:nvPr/>
        </p:nvSpPr>
        <p:spPr>
          <a:xfrm>
            <a:off x="1366013" y="4985492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/>
              <a:t>Auf </a:t>
            </a:r>
            <a:r>
              <a:rPr dirty="0" err="1"/>
              <a:t>gesunde</a:t>
            </a:r>
            <a:r>
              <a:rPr dirty="0"/>
              <a:t> </a:t>
            </a:r>
            <a:r>
              <a:rPr dirty="0" err="1"/>
              <a:t>Ernährung</a:t>
            </a:r>
            <a:r>
              <a:rPr dirty="0"/>
              <a:t>, </a:t>
            </a:r>
            <a:r>
              <a:rPr dirty="0" err="1"/>
              <a:t>Bewegung</a:t>
            </a:r>
            <a:r>
              <a:rPr dirty="0"/>
              <a:t> und </a:t>
            </a:r>
            <a:r>
              <a:rPr dirty="0" err="1"/>
              <a:t>ausreichend</a:t>
            </a:r>
            <a:r>
              <a:rPr dirty="0"/>
              <a:t> </a:t>
            </a:r>
            <a:r>
              <a:rPr dirty="0" err="1"/>
              <a:t>Schlaf</a:t>
            </a:r>
            <a:r>
              <a:rPr dirty="0"/>
              <a:t> </a:t>
            </a:r>
            <a:r>
              <a:rPr dirty="0" err="1"/>
              <a:t>achten</a:t>
            </a:r>
            <a:endParaRPr dirty="0"/>
          </a:p>
        </p:txBody>
      </p:sp>
      <p:sp>
        <p:nvSpPr>
          <p:cNvPr id="112" name="Untertitel 1"/>
          <p:cNvSpPr txBox="1"/>
          <p:nvPr/>
        </p:nvSpPr>
        <p:spPr>
          <a:xfrm>
            <a:off x="1366013" y="5398091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lang="en-GB" dirty="0" err="1"/>
              <a:t>Nachsichtig</a:t>
            </a:r>
            <a:r>
              <a:rPr lang="en-GB" dirty="0"/>
              <a:t> und </a:t>
            </a:r>
            <a:r>
              <a:rPr lang="en-GB" dirty="0" err="1"/>
              <a:t>geduldig</a:t>
            </a:r>
            <a:r>
              <a:rPr lang="en-GB" dirty="0"/>
              <a:t> sein </a:t>
            </a:r>
            <a:r>
              <a:rPr lang="en-GB" dirty="0" err="1"/>
              <a:t>mit</a:t>
            </a:r>
            <a:r>
              <a:rPr lang="en-GB" dirty="0"/>
              <a:t> </a:t>
            </a:r>
            <a:r>
              <a:rPr lang="en-GB" dirty="0" err="1"/>
              <a:t>sich</a:t>
            </a:r>
            <a:r>
              <a:rPr lang="en-GB" dirty="0"/>
              <a:t> </a:t>
            </a:r>
            <a:r>
              <a:rPr lang="en-GB" dirty="0" err="1"/>
              <a:t>selbst</a:t>
            </a:r>
            <a:r>
              <a:rPr lang="en-GB" dirty="0"/>
              <a:t>, </a:t>
            </a:r>
            <a:r>
              <a:rPr dirty="0" err="1"/>
              <a:t>Alkohol</a:t>
            </a:r>
            <a:r>
              <a:rPr dirty="0"/>
              <a:t> und </a:t>
            </a:r>
            <a:r>
              <a:rPr dirty="0" err="1"/>
              <a:t>Drogenkonsum</a:t>
            </a:r>
            <a:r>
              <a:rPr dirty="0"/>
              <a:t> </a:t>
            </a:r>
            <a:r>
              <a:rPr dirty="0" err="1"/>
              <a:t>vermeiden</a:t>
            </a:r>
            <a:r>
              <a:rPr dirty="0"/>
              <a:t>!</a:t>
            </a:r>
          </a:p>
        </p:txBody>
      </p:sp>
      <p:sp>
        <p:nvSpPr>
          <p:cNvPr id="113" name="Untertitel 1"/>
          <p:cNvSpPr txBox="1"/>
          <p:nvPr/>
        </p:nvSpPr>
        <p:spPr>
          <a:xfrm>
            <a:off x="1366013" y="5546039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endParaRPr dirty="0"/>
          </a:p>
        </p:txBody>
      </p:sp>
      <p:sp>
        <p:nvSpPr>
          <p:cNvPr id="114" name="Untertitel 1"/>
          <p:cNvSpPr txBox="1"/>
          <p:nvPr/>
        </p:nvSpPr>
        <p:spPr>
          <a:xfrm>
            <a:off x="1366013" y="5780944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spcBef>
                <a:spcPts val="1000"/>
              </a:spcBef>
              <a:buSzPct val="100000"/>
              <a:buChar char="•"/>
              <a:defRPr sz="15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Keine</a:t>
            </a:r>
            <a:r>
              <a:rPr dirty="0"/>
              <a:t> </a:t>
            </a:r>
            <a:r>
              <a:rPr dirty="0" err="1"/>
              <a:t>weitreichenden</a:t>
            </a:r>
            <a:r>
              <a:rPr dirty="0"/>
              <a:t> </a:t>
            </a:r>
            <a:r>
              <a:rPr dirty="0" err="1"/>
              <a:t>Entscheidungen</a:t>
            </a:r>
            <a:r>
              <a:rPr dirty="0"/>
              <a:t> in </a:t>
            </a:r>
            <a:r>
              <a:rPr dirty="0" err="1"/>
              <a:t>einer</a:t>
            </a:r>
            <a:r>
              <a:rPr dirty="0"/>
              <a:t> Phase der </a:t>
            </a:r>
            <a:r>
              <a:rPr dirty="0" err="1"/>
              <a:t>akuten</a:t>
            </a:r>
            <a:r>
              <a:rPr dirty="0"/>
              <a:t> Depression </a:t>
            </a:r>
            <a:r>
              <a:rPr dirty="0" err="1"/>
              <a:t>treffen</a:t>
            </a:r>
            <a:endParaRPr dirty="0"/>
          </a:p>
        </p:txBody>
      </p:sp>
      <p:sp>
        <p:nvSpPr>
          <p:cNvPr id="11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678920" y="6315712"/>
            <a:ext cx="190090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 advAuto="0"/>
      <p:bldP spid="106" grpId="0" animBg="1" advAuto="0"/>
      <p:bldP spid="110" grpId="0" animBg="1" advAuto="0"/>
      <p:bldP spid="111" grpId="0" animBg="1" advAuto="0"/>
      <p:bldP spid="112" grpId="0" animBg="1" advAuto="0"/>
      <p:bldP spid="113" grpId="0" animBg="1" advAuto="0"/>
      <p:bldP spid="114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Was hilft ergänzend sonst noch?</a:t>
            </a:r>
          </a:p>
        </p:txBody>
      </p:sp>
      <p:sp>
        <p:nvSpPr>
          <p:cNvPr id="118" name="Untertitel 1"/>
          <p:cNvSpPr txBox="1"/>
          <p:nvPr/>
        </p:nvSpPr>
        <p:spPr>
          <a:xfrm>
            <a:off x="873040" y="1580565"/>
            <a:ext cx="9681217" cy="668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900"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/>
              <a:t>Bei </a:t>
            </a:r>
            <a:r>
              <a:rPr dirty="0" err="1"/>
              <a:t>jedem</a:t>
            </a:r>
            <a:r>
              <a:rPr dirty="0"/>
              <a:t> Menschen </a:t>
            </a:r>
            <a:r>
              <a:rPr dirty="0" err="1"/>
              <a:t>helfen</a:t>
            </a:r>
            <a:r>
              <a:rPr dirty="0"/>
              <a:t> </a:t>
            </a:r>
            <a:r>
              <a:rPr dirty="0" err="1"/>
              <a:t>unterschiedliche</a:t>
            </a:r>
            <a:r>
              <a:rPr dirty="0"/>
              <a:t> Dinge, um auf dem </a:t>
            </a:r>
            <a:r>
              <a:rPr dirty="0" err="1"/>
              <a:t>Weg</a:t>
            </a:r>
            <a:r>
              <a:rPr dirty="0"/>
              <a:t> </a:t>
            </a:r>
            <a:r>
              <a:rPr dirty="0" err="1"/>
              <a:t>einer</a:t>
            </a:r>
            <a:r>
              <a:rPr dirty="0"/>
              <a:t> </a:t>
            </a:r>
            <a:r>
              <a:rPr dirty="0" err="1"/>
              <a:t>Behandlung</a:t>
            </a:r>
            <a:r>
              <a:rPr dirty="0"/>
              <a:t> </a:t>
            </a:r>
            <a:r>
              <a:rPr dirty="0" err="1"/>
              <a:t>einer</a:t>
            </a:r>
            <a:r>
              <a:rPr dirty="0"/>
              <a:t> Depression </a:t>
            </a:r>
            <a:r>
              <a:rPr dirty="0" err="1"/>
              <a:t>wieder</a:t>
            </a:r>
            <a:r>
              <a:rPr dirty="0"/>
              <a:t> Kraft und Mut </a:t>
            </a:r>
            <a:r>
              <a:rPr dirty="0" err="1"/>
              <a:t>zu</a:t>
            </a:r>
            <a:r>
              <a:rPr dirty="0"/>
              <a:t> </a:t>
            </a:r>
            <a:r>
              <a:rPr dirty="0" err="1"/>
              <a:t>schöpfen</a:t>
            </a:r>
            <a:r>
              <a:rPr dirty="0"/>
              <a:t>.</a:t>
            </a:r>
          </a:p>
        </p:txBody>
      </p:sp>
      <p:sp>
        <p:nvSpPr>
          <p:cNvPr id="119" name="Untertitel 1"/>
          <p:cNvSpPr txBox="1"/>
          <p:nvPr/>
        </p:nvSpPr>
        <p:spPr>
          <a:xfrm>
            <a:off x="1492703" y="2513858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Einbeziehung der Familie</a:t>
            </a:r>
          </a:p>
        </p:txBody>
      </p:sp>
      <p:sp>
        <p:nvSpPr>
          <p:cNvPr id="120" name="Untertitel 1"/>
          <p:cNvSpPr txBox="1"/>
          <p:nvPr/>
        </p:nvSpPr>
        <p:spPr>
          <a:xfrm>
            <a:off x="1492703" y="3027638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rPr dirty="0" err="1"/>
              <a:t>gute</a:t>
            </a:r>
            <a:r>
              <a:rPr dirty="0"/>
              <a:t> </a:t>
            </a:r>
            <a:r>
              <a:rPr dirty="0" err="1"/>
              <a:t>Freundschaften</a:t>
            </a:r>
            <a:endParaRPr dirty="0"/>
          </a:p>
        </p:txBody>
      </p:sp>
      <p:sp>
        <p:nvSpPr>
          <p:cNvPr id="121" name="Untertitel 1"/>
          <p:cNvSpPr txBox="1"/>
          <p:nvPr/>
        </p:nvSpPr>
        <p:spPr>
          <a:xfrm>
            <a:off x="1492703" y="3541414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t>Hobbys, die einem wichtig sind</a:t>
            </a:r>
          </a:p>
        </p:txBody>
      </p:sp>
      <p:sp>
        <p:nvSpPr>
          <p:cNvPr id="122" name="Untertitel 1"/>
          <p:cNvSpPr txBox="1"/>
          <p:nvPr/>
        </p:nvSpPr>
        <p:spPr>
          <a:xfrm>
            <a:off x="1492703" y="4087609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Freizeitaktivitäten, die man mit anderen teilt</a:t>
            </a:r>
          </a:p>
        </p:txBody>
      </p:sp>
      <p:sp>
        <p:nvSpPr>
          <p:cNvPr id="123" name="Untertitel 1"/>
          <p:cNvSpPr txBox="1"/>
          <p:nvPr/>
        </p:nvSpPr>
        <p:spPr>
          <a:xfrm>
            <a:off x="1492703" y="4633802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r>
              <a:t>Gruppen, denen man sich zugehörig erlebt</a:t>
            </a:r>
          </a:p>
        </p:txBody>
      </p:sp>
      <p:sp>
        <p:nvSpPr>
          <p:cNvPr id="124" name="Untertitel 1"/>
          <p:cNvSpPr txBox="1"/>
          <p:nvPr/>
        </p:nvSpPr>
        <p:spPr>
          <a:xfrm>
            <a:off x="1492703" y="5134825"/>
            <a:ext cx="9829802" cy="46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sz="1900">
                <a:solidFill>
                  <a:schemeClr val="accent5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r>
              <a:rPr dirty="0" err="1"/>
              <a:t>Kraftquellen</a:t>
            </a:r>
            <a:r>
              <a:rPr dirty="0"/>
              <a:t>, die </a:t>
            </a:r>
            <a:r>
              <a:rPr dirty="0" err="1"/>
              <a:t>einem</a:t>
            </a:r>
            <a:r>
              <a:rPr dirty="0"/>
              <a:t> </a:t>
            </a:r>
            <a:r>
              <a:rPr dirty="0" err="1"/>
              <a:t>wichtig</a:t>
            </a:r>
            <a:r>
              <a:rPr dirty="0"/>
              <a:t> </a:t>
            </a:r>
            <a:r>
              <a:rPr dirty="0" err="1"/>
              <a:t>sind</a:t>
            </a:r>
            <a:r>
              <a:rPr dirty="0"/>
              <a:t> (z. B. die </a:t>
            </a:r>
            <a:r>
              <a:rPr dirty="0" err="1"/>
              <a:t>Natur</a:t>
            </a:r>
            <a:r>
              <a:rPr dirty="0"/>
              <a:t>, die Musik, etc.)</a:t>
            </a:r>
          </a:p>
        </p:txBody>
      </p:sp>
      <p:sp>
        <p:nvSpPr>
          <p:cNvPr id="125" name="Clapperboard">
            <a:hlinkClick r:id="rId3"/>
          </p:cNvPr>
          <p:cNvSpPr/>
          <p:nvPr/>
        </p:nvSpPr>
        <p:spPr>
          <a:xfrm>
            <a:off x="9973368" y="5515155"/>
            <a:ext cx="894488" cy="933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0"/>
                </a:moveTo>
                <a:lnTo>
                  <a:pt x="0" y="5292"/>
                </a:lnTo>
                <a:lnTo>
                  <a:pt x="867" y="8314"/>
                </a:lnTo>
                <a:lnTo>
                  <a:pt x="867" y="10773"/>
                </a:lnTo>
                <a:lnTo>
                  <a:pt x="867" y="19877"/>
                </a:lnTo>
                <a:cubicBezTo>
                  <a:pt x="867" y="20829"/>
                  <a:pt x="1671" y="21600"/>
                  <a:pt x="2665" y="21600"/>
                </a:cubicBezTo>
                <a:lnTo>
                  <a:pt x="19693" y="21600"/>
                </a:lnTo>
                <a:cubicBezTo>
                  <a:pt x="20686" y="21600"/>
                  <a:pt x="21491" y="20829"/>
                  <a:pt x="21491" y="19877"/>
                </a:cubicBezTo>
                <a:lnTo>
                  <a:pt x="21491" y="7871"/>
                </a:lnTo>
                <a:lnTo>
                  <a:pt x="4430" y="7871"/>
                </a:lnTo>
                <a:lnTo>
                  <a:pt x="4280" y="7675"/>
                </a:lnTo>
                <a:lnTo>
                  <a:pt x="21600" y="3242"/>
                </a:lnTo>
                <a:lnTo>
                  <a:pt x="20670" y="0"/>
                </a:lnTo>
                <a:close/>
                <a:moveTo>
                  <a:pt x="18009" y="1164"/>
                </a:moveTo>
                <a:lnTo>
                  <a:pt x="20332" y="3009"/>
                </a:lnTo>
                <a:lnTo>
                  <a:pt x="18100" y="3581"/>
                </a:lnTo>
                <a:lnTo>
                  <a:pt x="15779" y="1736"/>
                </a:lnTo>
                <a:lnTo>
                  <a:pt x="18009" y="1164"/>
                </a:lnTo>
                <a:close/>
                <a:moveTo>
                  <a:pt x="13616" y="2290"/>
                </a:moveTo>
                <a:lnTo>
                  <a:pt x="15938" y="4134"/>
                </a:lnTo>
                <a:lnTo>
                  <a:pt x="13708" y="4706"/>
                </a:lnTo>
                <a:lnTo>
                  <a:pt x="11385" y="2862"/>
                </a:lnTo>
                <a:lnTo>
                  <a:pt x="13616" y="2290"/>
                </a:lnTo>
                <a:close/>
                <a:moveTo>
                  <a:pt x="9222" y="3417"/>
                </a:moveTo>
                <a:lnTo>
                  <a:pt x="11545" y="5262"/>
                </a:lnTo>
                <a:lnTo>
                  <a:pt x="9314" y="5834"/>
                </a:lnTo>
                <a:lnTo>
                  <a:pt x="6992" y="3989"/>
                </a:lnTo>
                <a:lnTo>
                  <a:pt x="9222" y="3417"/>
                </a:lnTo>
                <a:close/>
                <a:moveTo>
                  <a:pt x="4829" y="4543"/>
                </a:moveTo>
                <a:lnTo>
                  <a:pt x="7151" y="6387"/>
                </a:lnTo>
                <a:lnTo>
                  <a:pt x="4921" y="6959"/>
                </a:lnTo>
                <a:lnTo>
                  <a:pt x="2600" y="5115"/>
                </a:lnTo>
                <a:lnTo>
                  <a:pt x="4829" y="4543"/>
                </a:lnTo>
                <a:close/>
                <a:moveTo>
                  <a:pt x="1582" y="6411"/>
                </a:moveTo>
                <a:cubicBezTo>
                  <a:pt x="1803" y="6411"/>
                  <a:pt x="1981" y="6582"/>
                  <a:pt x="1981" y="6794"/>
                </a:cubicBezTo>
                <a:cubicBezTo>
                  <a:pt x="1981" y="7006"/>
                  <a:pt x="1803" y="7179"/>
                  <a:pt x="1582" y="7179"/>
                </a:cubicBezTo>
                <a:cubicBezTo>
                  <a:pt x="1360" y="7179"/>
                  <a:pt x="1180" y="7006"/>
                  <a:pt x="1180" y="6794"/>
                </a:cubicBezTo>
                <a:cubicBezTo>
                  <a:pt x="1180" y="6582"/>
                  <a:pt x="1360" y="6411"/>
                  <a:pt x="1582" y="6411"/>
                </a:cubicBezTo>
                <a:close/>
                <a:moveTo>
                  <a:pt x="4847" y="8417"/>
                </a:moveTo>
                <a:lnTo>
                  <a:pt x="6592" y="10773"/>
                </a:lnTo>
                <a:lnTo>
                  <a:pt x="4847" y="10773"/>
                </a:lnTo>
                <a:lnTo>
                  <a:pt x="4847" y="8417"/>
                </a:lnTo>
                <a:close/>
                <a:moveTo>
                  <a:pt x="7086" y="8417"/>
                </a:moveTo>
                <a:lnTo>
                  <a:pt x="9395" y="8417"/>
                </a:lnTo>
                <a:lnTo>
                  <a:pt x="11140" y="10773"/>
                </a:lnTo>
                <a:lnTo>
                  <a:pt x="8831" y="10773"/>
                </a:lnTo>
                <a:lnTo>
                  <a:pt x="7086" y="8417"/>
                </a:lnTo>
                <a:close/>
                <a:moveTo>
                  <a:pt x="11633" y="8417"/>
                </a:moveTo>
                <a:lnTo>
                  <a:pt x="13942" y="8417"/>
                </a:lnTo>
                <a:lnTo>
                  <a:pt x="15687" y="10773"/>
                </a:lnTo>
                <a:lnTo>
                  <a:pt x="13378" y="10773"/>
                </a:lnTo>
                <a:lnTo>
                  <a:pt x="11633" y="8417"/>
                </a:lnTo>
                <a:close/>
                <a:moveTo>
                  <a:pt x="16181" y="8417"/>
                </a:moveTo>
                <a:lnTo>
                  <a:pt x="18490" y="8417"/>
                </a:lnTo>
                <a:lnTo>
                  <a:pt x="20235" y="10773"/>
                </a:lnTo>
                <a:lnTo>
                  <a:pt x="17926" y="10773"/>
                </a:lnTo>
                <a:lnTo>
                  <a:pt x="16181" y="8417"/>
                </a:lnTo>
                <a:close/>
                <a:moveTo>
                  <a:pt x="1932" y="9052"/>
                </a:moveTo>
                <a:cubicBezTo>
                  <a:pt x="2203" y="9012"/>
                  <a:pt x="2433" y="9233"/>
                  <a:pt x="2392" y="9492"/>
                </a:cubicBezTo>
                <a:cubicBezTo>
                  <a:pt x="2366" y="9654"/>
                  <a:pt x="2228" y="9786"/>
                  <a:pt x="2059" y="9811"/>
                </a:cubicBezTo>
                <a:cubicBezTo>
                  <a:pt x="1788" y="9851"/>
                  <a:pt x="1558" y="9630"/>
                  <a:pt x="1599" y="9371"/>
                </a:cubicBezTo>
                <a:cubicBezTo>
                  <a:pt x="1625" y="9209"/>
                  <a:pt x="1763" y="9077"/>
                  <a:pt x="1932" y="9052"/>
                </a:cubicBezTo>
                <a:close/>
                <a:moveTo>
                  <a:pt x="3766" y="9052"/>
                </a:moveTo>
                <a:cubicBezTo>
                  <a:pt x="4036" y="9012"/>
                  <a:pt x="4267" y="9233"/>
                  <a:pt x="4225" y="9492"/>
                </a:cubicBezTo>
                <a:cubicBezTo>
                  <a:pt x="4199" y="9654"/>
                  <a:pt x="4061" y="9786"/>
                  <a:pt x="3892" y="9811"/>
                </a:cubicBezTo>
                <a:cubicBezTo>
                  <a:pt x="3622" y="9851"/>
                  <a:pt x="3391" y="9630"/>
                  <a:pt x="3433" y="9371"/>
                </a:cubicBezTo>
                <a:cubicBezTo>
                  <a:pt x="3458" y="9209"/>
                  <a:pt x="3597" y="9077"/>
                  <a:pt x="3766" y="9052"/>
                </a:cubicBezTo>
                <a:close/>
                <a:moveTo>
                  <a:pt x="2513" y="13900"/>
                </a:moveTo>
                <a:lnTo>
                  <a:pt x="19911" y="13900"/>
                </a:lnTo>
                <a:lnTo>
                  <a:pt x="19911" y="14399"/>
                </a:lnTo>
                <a:lnTo>
                  <a:pt x="2513" y="14399"/>
                </a:lnTo>
                <a:lnTo>
                  <a:pt x="2513" y="13900"/>
                </a:lnTo>
                <a:close/>
                <a:moveTo>
                  <a:pt x="2513" y="17423"/>
                </a:moveTo>
                <a:lnTo>
                  <a:pt x="19911" y="17423"/>
                </a:lnTo>
                <a:lnTo>
                  <a:pt x="19911" y="17923"/>
                </a:lnTo>
                <a:lnTo>
                  <a:pt x="2513" y="17923"/>
                </a:lnTo>
                <a:lnTo>
                  <a:pt x="2513" y="17423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26" name="Zum Video"/>
          <p:cNvSpPr txBox="1"/>
          <p:nvPr/>
        </p:nvSpPr>
        <p:spPr>
          <a:xfrm>
            <a:off x="9746066" y="6456681"/>
            <a:ext cx="134909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chemeClr val="accent1"/>
                </a:solidFill>
                <a:uFill>
                  <a:solidFill>
                    <a:srgbClr val="0000FF"/>
                  </a:solidFill>
                </a:uFill>
                <a:latin typeface="Montserrat Light"/>
                <a:ea typeface="Montserrat Light"/>
                <a:cs typeface="Montserrat Light"/>
                <a:sym typeface="Montserrat Light"/>
                <a:hlinkClick r:id="rId4"/>
              </a:defRPr>
            </a:lvl1pPr>
          </a:lstStyle>
          <a:p>
            <a:pPr>
              <a:defRPr>
                <a:uFillTx/>
              </a:defRPr>
            </a:pPr>
            <a:r>
              <a:rPr dirty="0" err="1">
                <a:uFill>
                  <a:solidFill>
                    <a:srgbClr val="0000FF"/>
                  </a:solidFill>
                </a:uFill>
                <a:hlinkClick r:id="rId3"/>
              </a:rPr>
              <a:t>Zum</a:t>
            </a:r>
            <a:r>
              <a:rPr dirty="0">
                <a:uFill>
                  <a:solidFill>
                    <a:srgbClr val="0000FF"/>
                  </a:solidFill>
                </a:uFill>
                <a:hlinkClick r:id="rId3"/>
              </a:rPr>
              <a:t> Video</a:t>
            </a:r>
            <a:endParaRPr dirty="0">
              <a:uFill>
                <a:solidFill>
                  <a:srgbClr val="0000FF"/>
                </a:solidFill>
              </a:uFill>
              <a:hlinkClick r:id="rId4"/>
            </a:endParaRPr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531600" y="6356350"/>
            <a:ext cx="204873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 advAuto="0"/>
      <p:bldP spid="120" grpId="0" animBg="1" advAuto="0"/>
      <p:bldP spid="121" grpId="0" animBg="1" advAuto="0"/>
      <p:bldP spid="122" grpId="0" animBg="1" advAuto="0"/>
      <p:bldP spid="123" grpId="0" animBg="1" advAuto="0"/>
      <p:bldP spid="124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el 2"/>
          <p:cNvSpPr txBox="1"/>
          <p:nvPr/>
        </p:nvSpPr>
        <p:spPr>
          <a:xfrm>
            <a:off x="1303194" y="-10066"/>
            <a:ext cx="958561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accent5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</a:lstStyle>
          <a:p>
            <a:r>
              <a:t>Was bedeutet das jetzt hier an der Schule?</a:t>
            </a:r>
          </a:p>
        </p:txBody>
      </p:sp>
      <p:sp>
        <p:nvSpPr>
          <p:cNvPr id="132" name="Untertitel 1"/>
          <p:cNvSpPr txBox="1"/>
          <p:nvPr/>
        </p:nvSpPr>
        <p:spPr>
          <a:xfrm>
            <a:off x="432529" y="1792514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Wie kann ich eine Depression erkennen?</a:t>
            </a:r>
          </a:p>
        </p:txBody>
      </p:sp>
      <p:sp>
        <p:nvSpPr>
          <p:cNvPr id="133" name="Untertitel 1"/>
          <p:cNvSpPr txBox="1"/>
          <p:nvPr/>
        </p:nvSpPr>
        <p:spPr>
          <a:xfrm>
            <a:off x="432529" y="2552999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</a:lstStyle>
          <a:p>
            <a:r>
              <a:t>Was kann ich konkret tun? Bei mir oder für andere?</a:t>
            </a:r>
          </a:p>
        </p:txBody>
      </p:sp>
      <p:sp>
        <p:nvSpPr>
          <p:cNvPr id="134" name="Untertitel 1"/>
          <p:cNvSpPr txBox="1"/>
          <p:nvPr/>
        </p:nvSpPr>
        <p:spPr>
          <a:xfrm>
            <a:off x="432529" y="3239607"/>
            <a:ext cx="11573494" cy="474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 err="1"/>
              <a:t>Spreche</a:t>
            </a:r>
            <a:r>
              <a:rPr dirty="0"/>
              <a:t> ich (</a:t>
            </a:r>
            <a:r>
              <a:rPr dirty="0" err="1"/>
              <a:t>möglicherweise</a:t>
            </a:r>
            <a:r>
              <a:rPr dirty="0"/>
              <a:t>) </a:t>
            </a:r>
            <a:r>
              <a:rPr dirty="0" err="1"/>
              <a:t>Betroffene</a:t>
            </a:r>
            <a:r>
              <a:rPr dirty="0"/>
              <a:t> </a:t>
            </a:r>
            <a:r>
              <a:rPr dirty="0" err="1"/>
              <a:t>darauf</a:t>
            </a:r>
            <a:r>
              <a:rPr dirty="0"/>
              <a:t> an, </a:t>
            </a:r>
            <a:r>
              <a:rPr dirty="0" err="1"/>
              <a:t>wenn</a:t>
            </a:r>
            <a:r>
              <a:rPr dirty="0"/>
              <a:t> ich mir Sorge </a:t>
            </a:r>
            <a:r>
              <a:rPr dirty="0" err="1"/>
              <a:t>mache</a:t>
            </a:r>
            <a:r>
              <a:rPr dirty="0"/>
              <a:t>?</a:t>
            </a:r>
          </a:p>
        </p:txBody>
      </p:sp>
      <p:sp>
        <p:nvSpPr>
          <p:cNvPr id="135" name="Untertitel 1"/>
          <p:cNvSpPr txBox="1"/>
          <p:nvPr/>
        </p:nvSpPr>
        <p:spPr>
          <a:xfrm>
            <a:off x="432529" y="4014241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 defTabSz="877822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dirty="0" err="1"/>
              <a:t>Wer</a:t>
            </a:r>
            <a:r>
              <a:rPr dirty="0"/>
              <a:t> </a:t>
            </a:r>
            <a:r>
              <a:rPr dirty="0" err="1"/>
              <a:t>sind</a:t>
            </a:r>
            <a:r>
              <a:rPr dirty="0"/>
              <a:t> </a:t>
            </a:r>
            <a:r>
              <a:rPr dirty="0" err="1"/>
              <a:t>Ansprechpartner:innen</a:t>
            </a:r>
            <a:r>
              <a:rPr dirty="0"/>
              <a:t> in der Schule? (z. B. </a:t>
            </a:r>
            <a:r>
              <a:rPr dirty="0" err="1"/>
              <a:t>Lehrer:innen</a:t>
            </a:r>
            <a:r>
              <a:rPr dirty="0"/>
              <a:t>, </a:t>
            </a:r>
            <a:r>
              <a:rPr dirty="0" err="1"/>
              <a:t>Schulpsycholog:innen</a:t>
            </a:r>
            <a:r>
              <a:rPr dirty="0"/>
              <a:t>, etc.)</a:t>
            </a:r>
          </a:p>
        </p:txBody>
      </p:sp>
      <p:sp>
        <p:nvSpPr>
          <p:cNvPr id="136" name="Untertitel 1"/>
          <p:cNvSpPr txBox="1"/>
          <p:nvPr/>
        </p:nvSpPr>
        <p:spPr>
          <a:xfrm>
            <a:off x="432529" y="4788875"/>
            <a:ext cx="11573494" cy="47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chemeClr val="accent5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Welche Hilfsangebote gibt es noch? (z. B. im Netz, etc.)</a:t>
            </a:r>
          </a:p>
        </p:txBody>
      </p:sp>
      <p:grpSp>
        <p:nvGrpSpPr>
          <p:cNvPr id="139" name="Group"/>
          <p:cNvGrpSpPr/>
          <p:nvPr/>
        </p:nvGrpSpPr>
        <p:grpSpPr>
          <a:xfrm>
            <a:off x="3718601" y="5753543"/>
            <a:ext cx="4754798" cy="474540"/>
            <a:chOff x="0" y="0"/>
            <a:chExt cx="4754796" cy="474539"/>
          </a:xfrm>
        </p:grpSpPr>
        <p:sp>
          <p:nvSpPr>
            <p:cNvPr id="137" name="Rounded Rectangle"/>
            <p:cNvSpPr/>
            <p:nvPr/>
          </p:nvSpPr>
          <p:spPr>
            <a:xfrm>
              <a:off x="0" y="0"/>
              <a:ext cx="4754797" cy="474540"/>
            </a:xfrm>
            <a:prstGeom prst="roundRect">
              <a:avLst>
                <a:gd name="adj" fmla="val 40144"/>
              </a:avLst>
            </a:prstGeom>
            <a:solidFill>
              <a:srgbClr val="FE76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38" name="Welche Fragen bleiben noch offen?"/>
            <p:cNvSpPr txBox="1"/>
            <p:nvPr/>
          </p:nvSpPr>
          <p:spPr>
            <a:xfrm>
              <a:off x="267244" y="51851"/>
              <a:ext cx="4220309" cy="3708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defRPr>
              </a:lvl1pPr>
            </a:lstStyle>
            <a:p>
              <a:r>
                <a:t>Welche Fragen bleiben noch offen?</a:t>
              </a:r>
            </a:p>
          </p:txBody>
        </p:sp>
      </p:grpSp>
      <p:grpSp>
        <p:nvGrpSpPr>
          <p:cNvPr id="142" name="pexels-trinity-kubassek-246367.jpg"/>
          <p:cNvGrpSpPr/>
          <p:nvPr/>
        </p:nvGrpSpPr>
        <p:grpSpPr>
          <a:xfrm rot="21000000">
            <a:off x="8997144" y="1124028"/>
            <a:ext cx="2471071" cy="1865716"/>
            <a:chOff x="0" y="0"/>
            <a:chExt cx="2471070" cy="1865715"/>
          </a:xfrm>
        </p:grpSpPr>
        <p:pic>
          <p:nvPicPr>
            <p:cNvPr id="141" name="pexels-trinity-kubassek-246367.jpg" descr="pexels-trinity-kubassek-246367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00" y="203200"/>
              <a:ext cx="2064671" cy="142121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0" name="pexels-trinity-kubassek-246367.jpg" descr="pexels-trinity-kubassek-246367.jpg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471071" cy="1865716"/>
            </a:xfrm>
            <a:prstGeom prst="rect">
              <a:avLst/>
            </a:prstGeom>
            <a:effectLst/>
          </p:spPr>
        </p:pic>
      </p:grpSp>
      <p:sp>
        <p:nvSpPr>
          <p:cNvPr id="14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531600" y="6356350"/>
            <a:ext cx="190395" cy="281937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 advAuto="0"/>
      <p:bldP spid="133" grpId="0" animBg="1" advAuto="0"/>
      <p:bldP spid="134" grpId="0" animBg="1" advAuto="0"/>
      <p:bldP spid="135" grpId="0" animBg="1" advAuto="0"/>
      <p:bldP spid="136" grpId="0" animBg="1" advAuto="0"/>
      <p:bldP spid="139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"/>
          <p:cNvSpPr/>
          <p:nvPr/>
        </p:nvSpPr>
        <p:spPr>
          <a:xfrm>
            <a:off x="-128693" y="-27120"/>
            <a:ext cx="12581879" cy="758525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148" name="Circle"/>
          <p:cNvSpPr/>
          <p:nvPr/>
        </p:nvSpPr>
        <p:spPr>
          <a:xfrm>
            <a:off x="2755877" y="80975"/>
            <a:ext cx="6696050" cy="669605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149" name="Grafik 7" descr="Grafik 7"/>
          <p:cNvPicPr>
            <a:picLocks noChangeAspect="1"/>
          </p:cNvPicPr>
          <p:nvPr/>
        </p:nvPicPr>
        <p:blipFill>
          <a:blip r:embed="rId2"/>
          <a:srcRect r="33322"/>
          <a:stretch>
            <a:fillRect/>
          </a:stretch>
        </p:blipFill>
        <p:spPr>
          <a:xfrm>
            <a:off x="2986439" y="1204055"/>
            <a:ext cx="3328208" cy="2845154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Rectangle"/>
          <p:cNvSpPr/>
          <p:nvPr/>
        </p:nvSpPr>
        <p:spPr>
          <a:xfrm>
            <a:off x="5817952" y="2779208"/>
            <a:ext cx="229357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50" name="Rectangle"/>
          <p:cNvSpPr/>
          <p:nvPr/>
        </p:nvSpPr>
        <p:spPr>
          <a:xfrm>
            <a:off x="4631993" y="3186532"/>
            <a:ext cx="229357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52" name="Group"/>
          <p:cNvSpPr txBox="1"/>
          <p:nvPr/>
        </p:nvSpPr>
        <p:spPr>
          <a:xfrm>
            <a:off x="4283790" y="3130510"/>
            <a:ext cx="3913238" cy="127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sz="2400" dirty="0" err="1"/>
              <a:t>Vielen</a:t>
            </a:r>
            <a:r>
              <a:rPr sz="2400" dirty="0"/>
              <a:t> Dank für </a:t>
            </a:r>
            <a:endParaRPr sz="2400" dirty="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sz="2400" dirty="0" err="1"/>
              <a:t>eure</a:t>
            </a:r>
            <a:r>
              <a:rPr sz="2400" dirty="0"/>
              <a:t> </a:t>
            </a:r>
            <a:r>
              <a:rPr sz="2400" dirty="0" err="1"/>
              <a:t>Aufmerksamkeit</a:t>
            </a:r>
            <a:endParaRPr sz="2400" dirty="0"/>
          </a:p>
          <a:p>
            <a:pPr lvl="1" algn="ctr">
              <a:lnSpc>
                <a:spcPct val="81000"/>
              </a:lnSpc>
              <a:spcBef>
                <a:spcPts val="600"/>
              </a:spcBef>
              <a:defRPr sz="25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 sz="2400" dirty="0"/>
              <a:t>und </a:t>
            </a:r>
            <a:r>
              <a:rPr sz="2400" dirty="0" err="1"/>
              <a:t>eure</a:t>
            </a:r>
            <a:r>
              <a:rPr sz="2400" dirty="0"/>
              <a:t> </a:t>
            </a:r>
            <a:r>
              <a:rPr sz="2400" dirty="0" err="1"/>
              <a:t>Beteiligung</a:t>
            </a:r>
            <a:r>
              <a:rPr sz="2400" dirty="0"/>
              <a:t>!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F1D77"/>
      </a:accent1>
      <a:accent2>
        <a:srgbClr val="FF7600"/>
      </a:accent2>
      <a:accent3>
        <a:srgbClr val="A5A5A5"/>
      </a:accent3>
      <a:accent4>
        <a:srgbClr val="E9E3DD"/>
      </a:accent4>
      <a:accent5>
        <a:srgbClr val="2B2765"/>
      </a:accent5>
      <a:accent6>
        <a:srgbClr val="92D050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Microsoft Office PowerPoint</Application>
  <PresentationFormat>Breitbild</PresentationFormat>
  <Paragraphs>60</Paragraphs>
  <Slides>6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Calibri</vt:lpstr>
      <vt:lpstr>Montserrat Light</vt:lpstr>
      <vt:lpstr>Montserrat Medium</vt:lpstr>
      <vt:lpstr>Montserrat Regular</vt:lpstr>
      <vt:lpstr>Office</vt:lpstr>
      <vt:lpstr>Was kann eine Depression auslösen?</vt:lpstr>
      <vt:lpstr>Behandlung einer Depression</vt:lpstr>
      <vt:lpstr>Einen Therapieplatz finden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 kann eine Depression auslösen?</dc:title>
  <cp:lastModifiedBy>Alexandra Becker - Deutsche DepressionsLiga e.V.</cp:lastModifiedBy>
  <cp:revision>9</cp:revision>
  <dcterms:modified xsi:type="dcterms:W3CDTF">2024-03-07T10:27:38Z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